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7" r:id="rId1"/>
  </p:sldMasterIdLst>
  <p:notesMasterIdLst>
    <p:notesMasterId r:id="rId25"/>
  </p:notesMasterIdLst>
  <p:sldIdLst>
    <p:sldId id="256" r:id="rId2"/>
    <p:sldId id="289" r:id="rId3"/>
    <p:sldId id="267" r:id="rId4"/>
    <p:sldId id="270" r:id="rId5"/>
    <p:sldId id="271" r:id="rId6"/>
    <p:sldId id="290" r:id="rId7"/>
    <p:sldId id="257" r:id="rId8"/>
    <p:sldId id="272" r:id="rId9"/>
    <p:sldId id="280" r:id="rId10"/>
    <p:sldId id="281" r:id="rId11"/>
    <p:sldId id="287" r:id="rId12"/>
    <p:sldId id="288" r:id="rId13"/>
    <p:sldId id="273" r:id="rId14"/>
    <p:sldId id="274" r:id="rId15"/>
    <p:sldId id="285" r:id="rId16"/>
    <p:sldId id="275" r:id="rId17"/>
    <p:sldId id="282" r:id="rId18"/>
    <p:sldId id="276" r:id="rId19"/>
    <p:sldId id="277" r:id="rId20"/>
    <p:sldId id="278" r:id="rId21"/>
    <p:sldId id="258" r:id="rId22"/>
    <p:sldId id="283" r:id="rId23"/>
    <p:sldId id="26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24"/>
    <a:srgbClr val="ABB5C9"/>
    <a:srgbClr val="F1E6E2"/>
    <a:srgbClr val="BEACA8"/>
    <a:srgbClr val="C0BEC6"/>
    <a:srgbClr val="A29FAA"/>
    <a:srgbClr val="98A3BA"/>
    <a:srgbClr val="987B75"/>
    <a:srgbClr val="4B4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5B8CFA-99C1-5E40-06AE-F75124FEDBF7}" v="2929" dt="2024-03-12T03:19:00.549"/>
    <p1510:client id="{6A258AA4-89E7-6DBB-53B1-80FFF73E5C41}" v="3421" dt="2024-03-12T05:21:50.278"/>
    <p1510:client id="{6ABCE00A-84AD-5745-E6DA-655AACBEA272}" v="2376" dt="2024-03-13T00:48:56.059"/>
  </p1510:revLst>
</p1510:revInfo>
</file>

<file path=ppt/tableStyles.xml><?xml version="1.0" encoding="utf-8"?>
<a:tblStyleLst xmlns:a="http://schemas.openxmlformats.org/drawingml/2006/main" def="{5C22544A-7EE6-4342-B048-85BDC9FD1C3A}">
  <a:tblStyle styleId="{E5E4F110-FE17-497D-A7CB-8A0A260507F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BDE9C8-D8A1-4EED-9B3D-480578A61693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F0F2EE"/>
          </a:solidFill>
        </a:fill>
      </a:tcStyle>
    </a:wholeTbl>
    <a:band1H>
      <a:tcTxStyle/>
      <a:tcStyle>
        <a:tcBdr/>
        <a:fill>
          <a:solidFill>
            <a:srgbClr val="E0E5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5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B59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B59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rgbClr val="A5B59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rgbClr val="A5B59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00"/>
  </p:normalViewPr>
  <p:slideViewPr>
    <p:cSldViewPr snapToGrid="0">
      <p:cViewPr>
        <p:scale>
          <a:sx n="75" d="100"/>
          <a:sy n="75" d="100"/>
        </p:scale>
        <p:origin x="1694" y="634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292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70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1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9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54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82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13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73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83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8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57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10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08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50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892d31fc8_0_1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892d31fc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59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7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2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" userDrawn="1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0" userDrawn="1">
  <p:cSld name="SECTION_TITLE_AND_DESCRIPTION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2" userDrawn="1">
  <p:cSld name="SECTION_TITLE_AND_DESCRIPTION_1_1">
    <p:bg>
      <p:bgPr>
        <a:solidFill>
          <a:schemeClr val="accent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4" userDrawn="1">
  <p:cSld name="SECTION_TITLE_AND_DESCRIPTION_1_1_1">
    <p:bg>
      <p:bgPr>
        <a:solidFill>
          <a:schemeClr val="accent3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5" userDrawn="1">
  <p:cSld name="SECTION_TITLE_AND_DESCRIPTION_1_1_1_1">
    <p:bg>
      <p:bgPr>
        <a:solidFill>
          <a:schemeClr val="accent3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/>
          <p:nvPr/>
        </p:nvSpPr>
        <p:spPr>
          <a:xfrm>
            <a:off x="-393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17"/>
          <p:cNvGrpSpPr/>
          <p:nvPr/>
        </p:nvGrpSpPr>
        <p:grpSpPr>
          <a:xfrm>
            <a:off x="4040212" y="4600313"/>
            <a:ext cx="797288" cy="855708"/>
            <a:chOff x="-78286" y="28621"/>
            <a:chExt cx="2298565" cy="2439002"/>
          </a:xfrm>
        </p:grpSpPr>
        <p:sp>
          <p:nvSpPr>
            <p:cNvPr id="374" name="Google Shape;374;p17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7" userDrawn="1">
  <p:cSld name="BIG_NUMBER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8" type="blank">
  <p:cSld name="BLANK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2" userDrawn="1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3" userDrawn="1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5"/>
          <p:cNvSpPr/>
          <p:nvPr userDrawn="1"/>
        </p:nvSpPr>
        <p:spPr>
          <a:xfrm rot="5400000">
            <a:off x="2097483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1;p5"/>
          <p:cNvSpPr/>
          <p:nvPr userDrawn="1"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;p4"/>
          <p:cNvSpPr/>
          <p:nvPr userDrawn="1"/>
        </p:nvSpPr>
        <p:spPr>
          <a:xfrm>
            <a:off x="494200" y="371175"/>
            <a:ext cx="8123700" cy="44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5" userDrawn="1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6" userDrawn="1">
  <p:cSld name="ONE_COLUM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7" userDrawn="1">
  <p:cSld name="MAIN_POINT">
    <p:bg>
      <p:bgPr>
        <a:solidFill>
          <a:schemeClr val="accent3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8" userDrawn="1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9" userDrawn="1">
  <p:cSld name="SECTION_TITLE_AND_DESCRIPTION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1"/>
          <p:cNvGrpSpPr/>
          <p:nvPr/>
        </p:nvGrpSpPr>
        <p:grpSpPr>
          <a:xfrm>
            <a:off x="4486643" y="4663217"/>
            <a:ext cx="594643" cy="638214"/>
            <a:chOff x="-78286" y="28621"/>
            <a:chExt cx="2298565" cy="2439002"/>
          </a:xfrm>
        </p:grpSpPr>
        <p:sp>
          <p:nvSpPr>
            <p:cNvPr id="192" name="Google Shape;192;p11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3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i6gyzcIRdr0?si=34QYpFWKcB4LuPjP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;p2"/>
          <p:cNvSpPr/>
          <p:nvPr/>
        </p:nvSpPr>
        <p:spPr>
          <a:xfrm rot="5400000">
            <a:off x="2120633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;p2"/>
          <p:cNvSpPr/>
          <p:nvPr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;p2"/>
          <p:cNvSpPr/>
          <p:nvPr/>
        </p:nvSpPr>
        <p:spPr>
          <a:xfrm>
            <a:off x="1929929" y="942582"/>
            <a:ext cx="5445000" cy="331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4;p2"/>
          <p:cNvGrpSpPr/>
          <p:nvPr/>
        </p:nvGrpSpPr>
        <p:grpSpPr>
          <a:xfrm>
            <a:off x="237099" y="156606"/>
            <a:ext cx="732316" cy="785976"/>
            <a:chOff x="-78286" y="28621"/>
            <a:chExt cx="2298565" cy="2439002"/>
          </a:xfrm>
        </p:grpSpPr>
        <p:sp>
          <p:nvSpPr>
            <p:cNvPr id="7" name="Google Shape;15;p2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;p2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2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;p2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;p2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;p2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;p2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;p2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;p2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;p2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;p2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;p2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;p2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;p2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;p2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;p2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;p2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;p2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;p2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;p2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;p2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21"/>
          <p:cNvSpPr txBox="1">
            <a:spLocks noGrp="1"/>
          </p:cNvSpPr>
          <p:nvPr>
            <p:ph type="ctrTitle" idx="4294967295"/>
          </p:nvPr>
        </p:nvSpPr>
        <p:spPr>
          <a:xfrm>
            <a:off x="2285429" y="1914756"/>
            <a:ext cx="4734000" cy="1046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IOT_PROJECT</a:t>
            </a:r>
            <a:br>
              <a:rPr lang="ko-KR" altLang="en-US" sz="2800" dirty="0">
                <a:latin typeface="충북대70주년체 Bold" panose="020B0000000000000000" pitchFamily="50" charset="-127"/>
                <a:ea typeface="충북대70주년체 Bold"/>
              </a:rPr>
            </a:b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스마트 우편함 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28" name="Google Shape;621;p21"/>
          <p:cNvSpPr txBox="1">
            <a:spLocks/>
          </p:cNvSpPr>
          <p:nvPr/>
        </p:nvSpPr>
        <p:spPr>
          <a:xfrm>
            <a:off x="4688573" y="3669769"/>
            <a:ext cx="2389801" cy="353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1050" dirty="0" err="1">
                <a:solidFill>
                  <a:srgbClr val="987B75"/>
                </a:solidFill>
                <a:latin typeface="충북대70주년체 Regular" panose="020B0000000000000000" pitchFamily="50" charset="-127"/>
                <a:ea typeface="충북대70주년체 Regular"/>
              </a:rPr>
              <a:t>김진홍,유겸희,김영환,곽준</a:t>
            </a:r>
            <a:endParaRPr lang="ko-KR" altLang="en-US" sz="1050" dirty="0" err="1">
              <a:solidFill>
                <a:srgbClr val="987B75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grpSp>
        <p:nvGrpSpPr>
          <p:cNvPr id="29" name="Google Shape;14;p2"/>
          <p:cNvGrpSpPr/>
          <p:nvPr/>
        </p:nvGrpSpPr>
        <p:grpSpPr>
          <a:xfrm>
            <a:off x="7140684" y="3669175"/>
            <a:ext cx="932431" cy="1000754"/>
            <a:chOff x="-78286" y="28621"/>
            <a:chExt cx="2298565" cy="2439002"/>
          </a:xfrm>
        </p:grpSpPr>
        <p:sp>
          <p:nvSpPr>
            <p:cNvPr id="30" name="Google Shape;15;p2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;p2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;p2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;p2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;p2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;p2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;p2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;p2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;p2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;p2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;p2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;p2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;p2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;p2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;p2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;p2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;p2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;p2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;p2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;p2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;p2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F32D028E-1659-A4CE-7332-12DCEE36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5" y="378372"/>
            <a:ext cx="8183608" cy="4439306"/>
          </a:xfrm>
          <a:prstGeom prst="rect">
            <a:avLst/>
          </a:prstGeom>
        </p:spPr>
      </p:pic>
      <p:sp>
        <p:nvSpPr>
          <p:cNvPr id="72" name="Google Shape;621;p21"/>
          <p:cNvSpPr txBox="1">
            <a:spLocks/>
          </p:cNvSpPr>
          <p:nvPr/>
        </p:nvSpPr>
        <p:spPr>
          <a:xfrm>
            <a:off x="500878" y="39980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PYQT 순서도</a:t>
            </a:r>
          </a:p>
        </p:txBody>
      </p:sp>
    </p:spTree>
    <p:extLst>
      <p:ext uri="{BB962C8B-B14F-4D97-AF65-F5344CB8AC3E}">
        <p14:creationId xmlns:p14="http://schemas.microsoft.com/office/powerpoint/2010/main" val="61132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576175" y="460321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통신 프로토콜 규약서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28254E1-30E0-F574-AF06-633A8FBC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48" y="1537937"/>
            <a:ext cx="4440620" cy="16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8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576175" y="460321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b="1" dirty="0">
                <a:solidFill>
                  <a:schemeClr val="tx1"/>
                </a:solidFill>
                <a:ea typeface="충북대70주년체 Bold"/>
              </a:rPr>
              <a:t>네트워크 흐름도</a:t>
            </a:r>
            <a:endParaRPr lang="ko-KR" dirty="0">
              <a:solidFill>
                <a:schemeClr val="tx1"/>
              </a:solidFill>
              <a:ea typeface="충북대70주년체 Bold"/>
            </a:endParaRPr>
          </a:p>
        </p:txBody>
      </p:sp>
      <p:pic>
        <p:nvPicPr>
          <p:cNvPr id="3" name="그림 2" descr="PyQt - 위키백과, 우리 모두의 백과사전">
            <a:extLst>
              <a:ext uri="{FF2B5EF4-FFF2-40B4-BE49-F238E27FC236}">
                <a16:creationId xmlns:a16="http://schemas.microsoft.com/office/drawing/2014/main" id="{50D0FBD9-2C7F-F947-0355-DEB7F0FF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443" y="2509838"/>
            <a:ext cx="1023938" cy="1066800"/>
          </a:xfrm>
          <a:prstGeom prst="rect">
            <a:avLst/>
          </a:prstGeom>
        </p:spPr>
      </p:pic>
      <p:pic>
        <p:nvPicPr>
          <p:cNvPr id="6" name="그림 5" descr="Arduino - Arduino님이 새로운 사진 1장을 추가했습니다.">
            <a:extLst>
              <a:ext uri="{FF2B5EF4-FFF2-40B4-BE49-F238E27FC236}">
                <a16:creationId xmlns:a16="http://schemas.microsoft.com/office/drawing/2014/main" id="{516E3A1E-35C6-0577-8A27-9032DF85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77" y="2636044"/>
            <a:ext cx="1171575" cy="1164432"/>
          </a:xfrm>
          <a:prstGeom prst="rect">
            <a:avLst/>
          </a:prstGeom>
        </p:spPr>
      </p:pic>
      <p:pic>
        <p:nvPicPr>
          <p:cNvPr id="30" name="그림 29" descr="What is MQTT ? -">
            <a:extLst>
              <a:ext uri="{FF2B5EF4-FFF2-40B4-BE49-F238E27FC236}">
                <a16:creationId xmlns:a16="http://schemas.microsoft.com/office/drawing/2014/main" id="{716552BA-1CA4-B987-D405-12AD305F8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047" y="702469"/>
            <a:ext cx="1171575" cy="1002507"/>
          </a:xfrm>
          <a:prstGeom prst="rect">
            <a:avLst/>
          </a:prstGeom>
        </p:spPr>
      </p:pic>
      <p:sp>
        <p:nvSpPr>
          <p:cNvPr id="32" name="원통형 31">
            <a:extLst>
              <a:ext uri="{FF2B5EF4-FFF2-40B4-BE49-F238E27FC236}">
                <a16:creationId xmlns:a16="http://schemas.microsoft.com/office/drawing/2014/main" id="{B1E345D6-B6E0-D389-2AB8-838D00C6EE6E}"/>
              </a:ext>
            </a:extLst>
          </p:cNvPr>
          <p:cNvSpPr/>
          <p:nvPr/>
        </p:nvSpPr>
        <p:spPr>
          <a:xfrm>
            <a:off x="857250" y="2764631"/>
            <a:ext cx="1035843" cy="778668"/>
          </a:xfrm>
          <a:prstGeom prst="can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DB</a:t>
            </a:r>
            <a:endParaRPr lang="ko-KR" altLang="en-US" dirty="0"/>
          </a:p>
        </p:txBody>
      </p:sp>
      <p:pic>
        <p:nvPicPr>
          <p:cNvPr id="34" name="그림 33" descr="MySQL 강좌 : 제 1강 - 소개 및 설치 - YUN DAE HEE">
            <a:extLst>
              <a:ext uri="{FF2B5EF4-FFF2-40B4-BE49-F238E27FC236}">
                <a16:creationId xmlns:a16="http://schemas.microsoft.com/office/drawing/2014/main" id="{89A8CDAA-936E-384A-113D-D7ABB646E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4" y="2386014"/>
            <a:ext cx="947738" cy="635794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FC7935C-D28B-1B21-188E-6FB03EDDDD7A}"/>
              </a:ext>
            </a:extLst>
          </p:cNvPr>
          <p:cNvSpPr/>
          <p:nvPr/>
        </p:nvSpPr>
        <p:spPr>
          <a:xfrm rot="-2520000">
            <a:off x="3733977" y="2046196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6E3DF29-A0FE-57CC-0785-1C00975B5E1F}"/>
              </a:ext>
            </a:extLst>
          </p:cNvPr>
          <p:cNvSpPr/>
          <p:nvPr/>
        </p:nvSpPr>
        <p:spPr>
          <a:xfrm rot="8280000">
            <a:off x="3591102" y="1903320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0F53052-04EA-364E-3311-3D461C742617}"/>
              </a:ext>
            </a:extLst>
          </p:cNvPr>
          <p:cNvSpPr/>
          <p:nvPr/>
        </p:nvSpPr>
        <p:spPr>
          <a:xfrm rot="13380000">
            <a:off x="6069983" y="2017619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4FFAB34A-F324-93D4-4AAB-0C055E5BE5A9}"/>
              </a:ext>
            </a:extLst>
          </p:cNvPr>
          <p:cNvSpPr/>
          <p:nvPr/>
        </p:nvSpPr>
        <p:spPr>
          <a:xfrm rot="2580000">
            <a:off x="6234289" y="1896173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942A7BA-E44B-7B1A-8DB9-BF0C632BA037}"/>
              </a:ext>
            </a:extLst>
          </p:cNvPr>
          <p:cNvSpPr/>
          <p:nvPr/>
        </p:nvSpPr>
        <p:spPr>
          <a:xfrm>
            <a:off x="1983757" y="3217772"/>
            <a:ext cx="728662" cy="15001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92AF41B-479F-F79E-A3B6-BA4FDC6E4131}"/>
              </a:ext>
            </a:extLst>
          </p:cNvPr>
          <p:cNvSpPr/>
          <p:nvPr/>
        </p:nvSpPr>
        <p:spPr>
          <a:xfrm rot="10800000">
            <a:off x="1962327" y="2974883"/>
            <a:ext cx="750093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70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606" y="-24387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876369" y="4421981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MQTT 로 정하게 된 이유</a:t>
            </a:r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402734" y="998777"/>
            <a:ext cx="3063592" cy="1015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우편함에 편지가 도착 하면 유저는 실시간으로 </a:t>
            </a: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장소 제약 없이 알람을 받아야 하는데</a:t>
            </a: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그러기 위해선 인터넷을 이용한 통신이 필요 했다.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그중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MQTT는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 가장 간단한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통신프로토콜중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 하나여서 골랐다</a:t>
            </a:r>
          </a:p>
        </p:txBody>
      </p:sp>
      <p:pic>
        <p:nvPicPr>
          <p:cNvPr id="2" name="그림 1" descr="제262호 인문학술: 쇼펜하우어] 쇼펜하우어의 행복론 – 경희대학교 대학원보">
            <a:extLst>
              <a:ext uri="{FF2B5EF4-FFF2-40B4-BE49-F238E27FC236}">
                <a16:creationId xmlns:a16="http://schemas.microsoft.com/office/drawing/2014/main" id="{1C92845C-EC5B-16D8-A610-6A7E690F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9" y="1285875"/>
            <a:ext cx="3540918" cy="23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6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114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5037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 err="1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MQTT란</a:t>
            </a:r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?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627948" cy="153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중간에 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Broker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서버를 하나 두고</a:t>
            </a:r>
            <a:endParaRPr 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Publisher가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 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Topic을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발행하고</a:t>
            </a:r>
          </a:p>
          <a:p>
            <a:pPr algn="r"/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Subscriber가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Topic을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구독 하여 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sz="11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Publisher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에서 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Topic을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발행 하면 해당 토픽을 구독하고 있는 모든 </a:t>
            </a:r>
            <a:r>
              <a:rPr lang="ko-KR" sz="110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Subscriber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에게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브로커가 메시지 콜을 전달 해준다..</a:t>
            </a:r>
            <a:endParaRPr lang="ko-KR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그림 1" descr="MQTT Working, Types, Applications">
            <a:extLst>
              <a:ext uri="{FF2B5EF4-FFF2-40B4-BE49-F238E27FC236}">
                <a16:creationId xmlns:a16="http://schemas.microsoft.com/office/drawing/2014/main" id="{BCEF9BF0-E82E-6EE9-66DD-7D4E47C77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9" y="704850"/>
            <a:ext cx="3921918" cy="34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4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건물, 실내, 레드, 바닥이(가) 표시된 사진&#10;&#10;자동 생성된 설명">
            <a:extLst>
              <a:ext uri="{FF2B5EF4-FFF2-40B4-BE49-F238E27FC236}">
                <a16:creationId xmlns:a16="http://schemas.microsoft.com/office/drawing/2014/main" id="{EDB82407-4E08-D7ED-B3A0-8D72937B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6" y="652463"/>
            <a:ext cx="2828925" cy="3771900"/>
          </a:xfrm>
          <a:prstGeom prst="rect">
            <a:avLst/>
          </a:prstGeom>
        </p:spPr>
      </p:pic>
      <p:pic>
        <p:nvPicPr>
          <p:cNvPr id="9" name="그림 8" descr="전기 배선, 케이블, 전자제품, 전자 공학이(가) 표시된 사진&#10;&#10;자동 생성된 설명">
            <a:extLst>
              <a:ext uri="{FF2B5EF4-FFF2-40B4-BE49-F238E27FC236}">
                <a16:creationId xmlns:a16="http://schemas.microsoft.com/office/drawing/2014/main" id="{9E55B162-0593-6980-F83F-4EDAC426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8" y="707232"/>
            <a:ext cx="2743200" cy="36576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D851BC-AB37-1B88-C853-888D22928102}"/>
              </a:ext>
            </a:extLst>
          </p:cNvPr>
          <p:cNvCxnSpPr/>
          <p:nvPr/>
        </p:nvCxnSpPr>
        <p:spPr>
          <a:xfrm flipH="1" flipV="1">
            <a:off x="1450182" y="1135858"/>
            <a:ext cx="821531" cy="557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센서·모듈기초 | 초음파 센서">
            <a:extLst>
              <a:ext uri="{FF2B5EF4-FFF2-40B4-BE49-F238E27FC236}">
                <a16:creationId xmlns:a16="http://schemas.microsoft.com/office/drawing/2014/main" id="{EDE55027-65CB-C9D3-A91B-4BCD1AB6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07" y="448796"/>
            <a:ext cx="1221580" cy="595452"/>
          </a:xfrm>
          <a:prstGeom prst="rect">
            <a:avLst/>
          </a:prstGeom>
        </p:spPr>
      </p:pic>
      <p:pic>
        <p:nvPicPr>
          <p:cNvPr id="14" name="그림 13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DF591D06-12C7-A4D4-1FF7-971ADB399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914" y="688669"/>
            <a:ext cx="1000125" cy="67291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2255685-5D7D-FAF1-E694-0FAA2C84DD1C}"/>
              </a:ext>
            </a:extLst>
          </p:cNvPr>
          <p:cNvCxnSpPr>
            <a:cxnSpLocks/>
          </p:cNvCxnSpPr>
          <p:nvPr/>
        </p:nvCxnSpPr>
        <p:spPr>
          <a:xfrm flipV="1">
            <a:off x="7200900" y="1207296"/>
            <a:ext cx="557212" cy="300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C0DF60-1FFE-41C4-5201-03F3CAE42179}"/>
              </a:ext>
            </a:extLst>
          </p:cNvPr>
          <p:cNvSpPr txBox="1"/>
          <p:nvPr/>
        </p:nvSpPr>
        <p:spPr>
          <a:xfrm>
            <a:off x="-150019" y="207169"/>
            <a:ext cx="154305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dirty="0">
                <a:solidFill>
                  <a:schemeClr val="tx1"/>
                </a:solidFill>
                <a:latin typeface="맑은 고딕"/>
              </a:rPr>
              <a:t>초음파센서​</a:t>
            </a:r>
          </a:p>
          <a:p>
            <a:pPr algn="r"/>
            <a:r>
              <a:rPr lang="ko-KR" sz="900" dirty="0">
                <a:solidFill>
                  <a:schemeClr val="tx1"/>
                </a:solidFill>
                <a:latin typeface="맑은 고딕"/>
                <a:ea typeface="충북대70주년체 Regular"/>
              </a:rPr>
              <a:t>​</a:t>
            </a:r>
            <a:endParaRPr lang="ko-KR" altLang="en-US" sz="900" dirty="0">
              <a:solidFill>
                <a:schemeClr val="tx1"/>
              </a:solidFill>
              <a:latin typeface="맑은 고딕"/>
              <a:ea typeface="충북대70주년체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45009-539A-E9B6-1A75-D6B1B484F906}"/>
              </a:ext>
            </a:extLst>
          </p:cNvPr>
          <p:cNvSpPr txBox="1"/>
          <p:nvPr/>
        </p:nvSpPr>
        <p:spPr>
          <a:xfrm>
            <a:off x="8008144" y="53578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/>
                </a:solidFill>
              </a:rPr>
              <a:t>ESP32</a:t>
            </a:r>
            <a:r>
              <a:rPr lang="ko-KR" altLang="en-US" dirty="0">
                <a:solidFill>
                  <a:schemeClr val="tx1"/>
                </a:solidFill>
              </a:rPr>
              <a:t> </a:t>
            </a:r>
            <a:endParaRPr lang="ko-KR">
              <a:solidFill>
                <a:schemeClr val="tx1"/>
              </a:solidFill>
            </a:endParaRPr>
          </a:p>
        </p:txBody>
      </p:sp>
      <p:pic>
        <p:nvPicPr>
          <p:cNvPr id="19" name="그림 18" descr="Arduino(아두이노) 서보모터">
            <a:extLst>
              <a:ext uri="{FF2B5EF4-FFF2-40B4-BE49-F238E27FC236}">
                <a16:creationId xmlns:a16="http://schemas.microsoft.com/office/drawing/2014/main" id="{6CC83E25-788C-3499-300B-10994B247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94150" y="4028786"/>
            <a:ext cx="892970" cy="682354"/>
          </a:xfrm>
          <a:prstGeom prst="rect">
            <a:avLst/>
          </a:prstGeom>
        </p:spPr>
      </p:pic>
      <p:pic>
        <p:nvPicPr>
          <p:cNvPr id="21" name="그림 20" descr="[파츠키츠] 지문인식센서모듈/AS608/아두이노/도어락 - 티몬 [티몬] [파츠키츠] 지문인식센서모듈/AS608/아두이노/도어락">
            <a:extLst>
              <a:ext uri="{FF2B5EF4-FFF2-40B4-BE49-F238E27FC236}">
                <a16:creationId xmlns:a16="http://schemas.microsoft.com/office/drawing/2014/main" id="{F818BF99-6723-91F7-D5E7-1E6FEE158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768" y="3756765"/>
            <a:ext cx="1297206" cy="795392"/>
          </a:xfrm>
          <a:prstGeom prst="rect">
            <a:avLst/>
          </a:prstGeom>
        </p:spPr>
      </p:pic>
      <p:pic>
        <p:nvPicPr>
          <p:cNvPr id="23" name="그림 22" descr="아두이노 LCD 1602 4핀 I2C제어 디스플레이 모듈 / Arduino 1602 : 모터베이몰">
            <a:extLst>
              <a:ext uri="{FF2B5EF4-FFF2-40B4-BE49-F238E27FC236}">
                <a16:creationId xmlns:a16="http://schemas.microsoft.com/office/drawing/2014/main" id="{95AE3348-E08A-6F38-8421-575AA8D8E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5" y="1588867"/>
            <a:ext cx="1392949" cy="65246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403E5C-7B4F-3090-3443-C527E978AB03}"/>
              </a:ext>
            </a:extLst>
          </p:cNvPr>
          <p:cNvCxnSpPr>
            <a:cxnSpLocks/>
          </p:cNvCxnSpPr>
          <p:nvPr/>
        </p:nvCxnSpPr>
        <p:spPr>
          <a:xfrm flipH="1" flipV="1">
            <a:off x="1135856" y="2100262"/>
            <a:ext cx="378619" cy="292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D183A38-B9E7-4591-9BB5-0C09DE0DE4F9}"/>
              </a:ext>
            </a:extLst>
          </p:cNvPr>
          <p:cNvCxnSpPr>
            <a:cxnSpLocks/>
          </p:cNvCxnSpPr>
          <p:nvPr/>
        </p:nvCxnSpPr>
        <p:spPr>
          <a:xfrm flipH="1">
            <a:off x="1343025" y="3293268"/>
            <a:ext cx="935830" cy="757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22535A5-8D45-F0E7-59DB-7C89C2D78619}"/>
              </a:ext>
            </a:extLst>
          </p:cNvPr>
          <p:cNvCxnSpPr>
            <a:cxnSpLocks/>
          </p:cNvCxnSpPr>
          <p:nvPr/>
        </p:nvCxnSpPr>
        <p:spPr>
          <a:xfrm>
            <a:off x="3514725" y="2850355"/>
            <a:ext cx="685799" cy="921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98C6F1-B371-8796-674B-4F41A9C6F6EF}"/>
              </a:ext>
            </a:extLst>
          </p:cNvPr>
          <p:cNvSpPr txBox="1"/>
          <p:nvPr/>
        </p:nvSpPr>
        <p:spPr>
          <a:xfrm>
            <a:off x="250031" y="38433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err="1">
                <a:solidFill>
                  <a:schemeClr val="tx1"/>
                </a:solidFill>
              </a:rPr>
              <a:t>서보모터</a:t>
            </a:r>
            <a:r>
              <a:rPr lang="ko-KR" dirty="0">
                <a:solidFill>
                  <a:schemeClr val="tx1"/>
                </a:solidFill>
              </a:rPr>
              <a:t>​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C4E7D3-0B71-6EBB-F56F-707641E3010B}"/>
              </a:ext>
            </a:extLst>
          </p:cNvPr>
          <p:cNvSpPr txBox="1"/>
          <p:nvPr/>
        </p:nvSpPr>
        <p:spPr>
          <a:xfrm>
            <a:off x="3307556" y="436483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/>
                </a:solidFill>
              </a:rPr>
              <a:t>      지문인식센서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C712ED-97A7-AAB5-0D7E-96A3FC40045C}"/>
              </a:ext>
            </a:extLst>
          </p:cNvPr>
          <p:cNvSpPr txBox="1"/>
          <p:nvPr/>
        </p:nvSpPr>
        <p:spPr>
          <a:xfrm>
            <a:off x="307181" y="135731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/>
                </a:solidFill>
              </a:rPr>
              <a:t>LCD(I2C)​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ESP32 모듈(WIFI 모듈)</a:t>
            </a:r>
            <a:endParaRPr lang="ko-KR" dirty="0">
              <a:solidFill>
                <a:schemeClr val="bg2"/>
              </a:solidFill>
            </a:endParaRP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1985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브로커 역할을 해줄 와이파이 모듈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와이파이에 연결이 되면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모듈의 RX 핀과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아두이노의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TX 핀으로 통해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시리얼 통신을 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할수있음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외부전원도 가능하기에 통신에 용이함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2D26B4-CF73-27F6-CD91-512CAF09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4" y="1631644"/>
            <a:ext cx="2743200" cy="18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7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</a:rPr>
              <a:t>초음파센서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우편물을 감지하는 역할</a:t>
            </a:r>
            <a:endParaRPr lang="ko-KR" dirty="0">
              <a:solidFill>
                <a:schemeClr val="bg2">
                  <a:lumMod val="50000"/>
                </a:schemeClr>
              </a:solidFill>
              <a:latin typeface="충북대70주년체 Regular"/>
            </a:endParaRP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카운트를 통해 우편물 개수파악</a:t>
            </a:r>
          </a:p>
        </p:txBody>
      </p:sp>
      <p:pic>
        <p:nvPicPr>
          <p:cNvPr id="2" name="그림 1" descr="센서·모듈기초 | 초음파 센서">
            <a:extLst>
              <a:ext uri="{FF2B5EF4-FFF2-40B4-BE49-F238E27FC236}">
                <a16:creationId xmlns:a16="http://schemas.microsoft.com/office/drawing/2014/main" id="{F28A8CC0-2EE5-3E5E-0013-140746F2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32" y="1906121"/>
            <a:ext cx="2743198" cy="133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3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 err="1">
                <a:solidFill>
                  <a:schemeClr val="bg2"/>
                </a:solidFill>
              </a:rPr>
              <a:t>서보모터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600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서보모터로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자물쇠 사용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문을 잠그고 여는 역할</a:t>
            </a:r>
          </a:p>
        </p:txBody>
      </p:sp>
      <p:pic>
        <p:nvPicPr>
          <p:cNvPr id="3" name="그림 2" descr="Arduino(아두이노) 서보모터">
            <a:extLst>
              <a:ext uri="{FF2B5EF4-FFF2-40B4-BE49-F238E27FC236}">
                <a16:creationId xmlns:a16="http://schemas.microsoft.com/office/drawing/2014/main" id="{62768FB6-B6C9-045B-B833-14DF3C78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38" y="1264156"/>
            <a:ext cx="2743199" cy="2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3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</a:rPr>
              <a:t>      지문인식센서(as608)jb101-b 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877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지문인식 센서로 보안기능 구현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잠긴 상태에서 지문인식을 하면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서보모터가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 열리고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/>
              <a:ea typeface="충북대70주년체 Regular"/>
            </a:endParaRPr>
          </a:p>
          <a:p>
            <a:pPr algn="r"/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열려있는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 상태에서 지문인식하면 다시 잠기는 기능</a:t>
            </a:r>
          </a:p>
        </p:txBody>
      </p:sp>
      <p:pic>
        <p:nvPicPr>
          <p:cNvPr id="2" name="그림 1" descr="[파츠키츠] 지문인식센서모듈/AS608/아두이노/도어락 - 티몬 [티몬] [파츠키츠] 지문인식센서모듈/AS608/아두이노/도어락">
            <a:extLst>
              <a:ext uri="{FF2B5EF4-FFF2-40B4-BE49-F238E27FC236}">
                <a16:creationId xmlns:a16="http://schemas.microsoft.com/office/drawing/2014/main" id="{D108C0CB-3532-CC46-B8CF-DBC6518C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70639"/>
            <a:ext cx="3511768" cy="2152704"/>
          </a:xfrm>
          <a:prstGeom prst="rect">
            <a:avLst/>
          </a:prstGeom>
        </p:spPr>
      </p:pic>
      <p:pic>
        <p:nvPicPr>
          <p:cNvPr id="5" name="그림 4" descr="아두이노 LCD 1602 4핀 I2C제어 디스플레이 모듈 / Arduino 1602 : 모터베이몰">
            <a:extLst>
              <a:ext uri="{FF2B5EF4-FFF2-40B4-BE49-F238E27FC236}">
                <a16:creationId xmlns:a16="http://schemas.microsoft.com/office/drawing/2014/main" id="{87764E6D-6076-2E6D-6059-A095468F0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717581"/>
            <a:ext cx="3478924" cy="1981200"/>
          </a:xfrm>
          <a:prstGeom prst="rect">
            <a:avLst/>
          </a:prstGeom>
        </p:spPr>
      </p:pic>
      <p:sp>
        <p:nvSpPr>
          <p:cNvPr id="31" name="Google Shape;621;p21">
            <a:extLst>
              <a:ext uri="{FF2B5EF4-FFF2-40B4-BE49-F238E27FC236}">
                <a16:creationId xmlns:a16="http://schemas.microsoft.com/office/drawing/2014/main" id="{3F17F184-CC8E-D155-BE7F-C4D266A924FE}"/>
              </a:ext>
            </a:extLst>
          </p:cNvPr>
          <p:cNvSpPr txBox="1">
            <a:spLocks/>
          </p:cNvSpPr>
          <p:nvPr/>
        </p:nvSpPr>
        <p:spPr>
          <a:xfrm>
            <a:off x="5160819" y="26201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</a:rPr>
              <a:t>LCD(I2C)</a:t>
            </a:r>
            <a:endParaRPr lang="ko-KR" dirty="0"/>
          </a:p>
        </p:txBody>
      </p:sp>
      <p:sp>
        <p:nvSpPr>
          <p:cNvPr id="32" name="Google Shape;621;p21">
            <a:extLst>
              <a:ext uri="{FF2B5EF4-FFF2-40B4-BE49-F238E27FC236}">
                <a16:creationId xmlns:a16="http://schemas.microsoft.com/office/drawing/2014/main" id="{725B4637-1A1D-F2D4-B057-65C19D30C534}"/>
              </a:ext>
            </a:extLst>
          </p:cNvPr>
          <p:cNvSpPr txBox="1">
            <a:spLocks/>
          </p:cNvSpPr>
          <p:nvPr/>
        </p:nvSpPr>
        <p:spPr>
          <a:xfrm>
            <a:off x="5346324" y="3000832"/>
            <a:ext cx="3063592" cy="32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LCD 화면을 통해 지문인식 여부 확인가능</a:t>
            </a:r>
          </a:p>
        </p:txBody>
      </p:sp>
    </p:spTree>
    <p:extLst>
      <p:ext uri="{BB962C8B-B14F-4D97-AF65-F5344CB8AC3E}">
        <p14:creationId xmlns:p14="http://schemas.microsoft.com/office/powerpoint/2010/main" val="28911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640;p24">
            <a:extLst>
              <a:ext uri="{FF2B5EF4-FFF2-40B4-BE49-F238E27FC236}">
                <a16:creationId xmlns:a16="http://schemas.microsoft.com/office/drawing/2014/main" id="{1665CB7F-55B3-62BB-9648-CD99318519D6}"/>
              </a:ext>
            </a:extLst>
          </p:cNvPr>
          <p:cNvGrpSpPr/>
          <p:nvPr/>
        </p:nvGrpSpPr>
        <p:grpSpPr>
          <a:xfrm>
            <a:off x="8488215" y="4516944"/>
            <a:ext cx="723010" cy="636511"/>
            <a:chOff x="-29851" y="558234"/>
            <a:chExt cx="2187125" cy="1903621"/>
          </a:xfrm>
        </p:grpSpPr>
        <p:sp>
          <p:nvSpPr>
            <p:cNvPr id="6" name="Google Shape;641;p24">
              <a:extLst>
                <a:ext uri="{FF2B5EF4-FFF2-40B4-BE49-F238E27FC236}">
                  <a16:creationId xmlns:a16="http://schemas.microsoft.com/office/drawing/2014/main" id="{661C2C99-8C52-945C-19C5-FE258205D9B0}"/>
                </a:ext>
              </a:extLst>
            </p:cNvPr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2;p24">
              <a:extLst>
                <a:ext uri="{FF2B5EF4-FFF2-40B4-BE49-F238E27FC236}">
                  <a16:creationId xmlns:a16="http://schemas.microsoft.com/office/drawing/2014/main" id="{DC438CE5-5A6C-908D-4AF7-A1A2CAA113D4}"/>
                </a:ext>
              </a:extLst>
            </p:cNvPr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3;p24">
              <a:extLst>
                <a:ext uri="{FF2B5EF4-FFF2-40B4-BE49-F238E27FC236}">
                  <a16:creationId xmlns:a16="http://schemas.microsoft.com/office/drawing/2014/main" id="{CEB74947-41DF-BCDD-69BF-E1BF2811DD93}"/>
                </a:ext>
              </a:extLst>
            </p:cNvPr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4;p24">
              <a:extLst>
                <a:ext uri="{FF2B5EF4-FFF2-40B4-BE49-F238E27FC236}">
                  <a16:creationId xmlns:a16="http://schemas.microsoft.com/office/drawing/2014/main" id="{2B99F7BA-FB59-978B-E45D-D9163355E4CE}"/>
                </a:ext>
              </a:extLst>
            </p:cNvPr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5;p24">
              <a:extLst>
                <a:ext uri="{FF2B5EF4-FFF2-40B4-BE49-F238E27FC236}">
                  <a16:creationId xmlns:a16="http://schemas.microsoft.com/office/drawing/2014/main" id="{F092C7D1-5BC8-FE19-DE97-3605A93FCA6A}"/>
                </a:ext>
              </a:extLst>
            </p:cNvPr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6;p24">
              <a:extLst>
                <a:ext uri="{FF2B5EF4-FFF2-40B4-BE49-F238E27FC236}">
                  <a16:creationId xmlns:a16="http://schemas.microsoft.com/office/drawing/2014/main" id="{63594BB1-21B2-E83F-040F-20349D3E8473}"/>
                </a:ext>
              </a:extLst>
            </p:cNvPr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7;p24">
              <a:extLst>
                <a:ext uri="{FF2B5EF4-FFF2-40B4-BE49-F238E27FC236}">
                  <a16:creationId xmlns:a16="http://schemas.microsoft.com/office/drawing/2014/main" id="{1F2DA33C-FDEA-63F8-0F6D-447DA997AC42}"/>
                </a:ext>
              </a:extLst>
            </p:cNvPr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8;p24">
              <a:extLst>
                <a:ext uri="{FF2B5EF4-FFF2-40B4-BE49-F238E27FC236}">
                  <a16:creationId xmlns:a16="http://schemas.microsoft.com/office/drawing/2014/main" id="{52DC93F9-C147-ECA7-4269-DAD699821A47}"/>
                </a:ext>
              </a:extLst>
            </p:cNvPr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9;p24">
              <a:extLst>
                <a:ext uri="{FF2B5EF4-FFF2-40B4-BE49-F238E27FC236}">
                  <a16:creationId xmlns:a16="http://schemas.microsoft.com/office/drawing/2014/main" id="{C2FAF789-ED87-9692-901C-9C3226BF4849}"/>
                </a:ext>
              </a:extLst>
            </p:cNvPr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0;p24">
              <a:extLst>
                <a:ext uri="{FF2B5EF4-FFF2-40B4-BE49-F238E27FC236}">
                  <a16:creationId xmlns:a16="http://schemas.microsoft.com/office/drawing/2014/main" id="{2185DD2F-2934-6ABA-5920-2078F7DFF187}"/>
                </a:ext>
              </a:extLst>
            </p:cNvPr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1;p24">
              <a:extLst>
                <a:ext uri="{FF2B5EF4-FFF2-40B4-BE49-F238E27FC236}">
                  <a16:creationId xmlns:a16="http://schemas.microsoft.com/office/drawing/2014/main" id="{F2613DC8-0A47-144F-3B1B-B16AA4BCA6C6}"/>
                </a:ext>
              </a:extLst>
            </p:cNvPr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52;p24">
              <a:extLst>
                <a:ext uri="{FF2B5EF4-FFF2-40B4-BE49-F238E27FC236}">
                  <a16:creationId xmlns:a16="http://schemas.microsoft.com/office/drawing/2014/main" id="{2BCDE60A-68C6-CC65-1F63-BEDE623E30CD}"/>
                </a:ext>
              </a:extLst>
            </p:cNvPr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53;p24">
              <a:extLst>
                <a:ext uri="{FF2B5EF4-FFF2-40B4-BE49-F238E27FC236}">
                  <a16:creationId xmlns:a16="http://schemas.microsoft.com/office/drawing/2014/main" id="{F86B4598-F25A-CB78-7DF9-6FEBD7E36547}"/>
                </a:ext>
              </a:extLst>
            </p:cNvPr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54;p24">
              <a:extLst>
                <a:ext uri="{FF2B5EF4-FFF2-40B4-BE49-F238E27FC236}">
                  <a16:creationId xmlns:a16="http://schemas.microsoft.com/office/drawing/2014/main" id="{738E6654-2189-CAC3-E8DC-36D29DC2BECD}"/>
                </a:ext>
              </a:extLst>
            </p:cNvPr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55;p24">
              <a:extLst>
                <a:ext uri="{FF2B5EF4-FFF2-40B4-BE49-F238E27FC236}">
                  <a16:creationId xmlns:a16="http://schemas.microsoft.com/office/drawing/2014/main" id="{0C9EF049-66E8-F0CA-95D7-E4611181415E}"/>
                </a:ext>
              </a:extLst>
            </p:cNvPr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6;p24">
              <a:extLst>
                <a:ext uri="{FF2B5EF4-FFF2-40B4-BE49-F238E27FC236}">
                  <a16:creationId xmlns:a16="http://schemas.microsoft.com/office/drawing/2014/main" id="{58353D3C-D2C2-AAE4-7928-7D3F0E13116B}"/>
                </a:ext>
              </a:extLst>
            </p:cNvPr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7;p24">
              <a:extLst>
                <a:ext uri="{FF2B5EF4-FFF2-40B4-BE49-F238E27FC236}">
                  <a16:creationId xmlns:a16="http://schemas.microsoft.com/office/drawing/2014/main" id="{912A77CD-03E2-2547-C32A-45C6C2F3866E}"/>
                </a:ext>
              </a:extLst>
            </p:cNvPr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58;p24">
            <a:extLst>
              <a:ext uri="{FF2B5EF4-FFF2-40B4-BE49-F238E27FC236}">
                <a16:creationId xmlns:a16="http://schemas.microsoft.com/office/drawing/2014/main" id="{7FD646F4-BDD9-C34F-0723-0E2E6403CC68}"/>
              </a:ext>
            </a:extLst>
          </p:cNvPr>
          <p:cNvGrpSpPr/>
          <p:nvPr/>
        </p:nvGrpSpPr>
        <p:grpSpPr>
          <a:xfrm>
            <a:off x="-61973" y="-67594"/>
            <a:ext cx="670653" cy="590420"/>
            <a:chOff x="-29851" y="558234"/>
            <a:chExt cx="2187125" cy="1903621"/>
          </a:xfrm>
        </p:grpSpPr>
        <p:sp>
          <p:nvSpPr>
            <p:cNvPr id="47" name="Google Shape;659;p24">
              <a:extLst>
                <a:ext uri="{FF2B5EF4-FFF2-40B4-BE49-F238E27FC236}">
                  <a16:creationId xmlns:a16="http://schemas.microsoft.com/office/drawing/2014/main" id="{B2A0D2B8-9161-2066-8929-C6AB69BD91DA}"/>
                </a:ext>
              </a:extLst>
            </p:cNvPr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0;p24">
              <a:extLst>
                <a:ext uri="{FF2B5EF4-FFF2-40B4-BE49-F238E27FC236}">
                  <a16:creationId xmlns:a16="http://schemas.microsoft.com/office/drawing/2014/main" id="{6F23117D-D2DA-A7A5-881D-88E97203C1DD}"/>
                </a:ext>
              </a:extLst>
            </p:cNvPr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1;p24">
              <a:extLst>
                <a:ext uri="{FF2B5EF4-FFF2-40B4-BE49-F238E27FC236}">
                  <a16:creationId xmlns:a16="http://schemas.microsoft.com/office/drawing/2014/main" id="{7B283ABA-C18E-78AA-825D-051B258C0F16}"/>
                </a:ext>
              </a:extLst>
            </p:cNvPr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2;p24">
              <a:extLst>
                <a:ext uri="{FF2B5EF4-FFF2-40B4-BE49-F238E27FC236}">
                  <a16:creationId xmlns:a16="http://schemas.microsoft.com/office/drawing/2014/main" id="{138E122D-53BC-995A-2820-C3D14FB64051}"/>
                </a:ext>
              </a:extLst>
            </p:cNvPr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3;p24">
              <a:extLst>
                <a:ext uri="{FF2B5EF4-FFF2-40B4-BE49-F238E27FC236}">
                  <a16:creationId xmlns:a16="http://schemas.microsoft.com/office/drawing/2014/main" id="{7BD50521-22CD-89CD-01AB-A0A10D891B39}"/>
                </a:ext>
              </a:extLst>
            </p:cNvPr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64;p24">
              <a:extLst>
                <a:ext uri="{FF2B5EF4-FFF2-40B4-BE49-F238E27FC236}">
                  <a16:creationId xmlns:a16="http://schemas.microsoft.com/office/drawing/2014/main" id="{07AE4013-DEE5-689A-2773-AF4DDE6D4F4B}"/>
                </a:ext>
              </a:extLst>
            </p:cNvPr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5;p24">
              <a:extLst>
                <a:ext uri="{FF2B5EF4-FFF2-40B4-BE49-F238E27FC236}">
                  <a16:creationId xmlns:a16="http://schemas.microsoft.com/office/drawing/2014/main" id="{7C34F0DD-6140-B480-C186-55772A72828F}"/>
                </a:ext>
              </a:extLst>
            </p:cNvPr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6;p24">
              <a:extLst>
                <a:ext uri="{FF2B5EF4-FFF2-40B4-BE49-F238E27FC236}">
                  <a16:creationId xmlns:a16="http://schemas.microsoft.com/office/drawing/2014/main" id="{1BF582E2-E848-9D08-CCC8-F5FF744E7C6E}"/>
                </a:ext>
              </a:extLst>
            </p:cNvPr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7;p24">
              <a:extLst>
                <a:ext uri="{FF2B5EF4-FFF2-40B4-BE49-F238E27FC236}">
                  <a16:creationId xmlns:a16="http://schemas.microsoft.com/office/drawing/2014/main" id="{4A2059AD-9284-DF5C-A860-85F33065DEAB}"/>
                </a:ext>
              </a:extLst>
            </p:cNvPr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68;p24">
              <a:extLst>
                <a:ext uri="{FF2B5EF4-FFF2-40B4-BE49-F238E27FC236}">
                  <a16:creationId xmlns:a16="http://schemas.microsoft.com/office/drawing/2014/main" id="{FEC59A43-8D1D-B38B-9560-A3D114A4E6FD}"/>
                </a:ext>
              </a:extLst>
            </p:cNvPr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9;p24">
              <a:extLst>
                <a:ext uri="{FF2B5EF4-FFF2-40B4-BE49-F238E27FC236}">
                  <a16:creationId xmlns:a16="http://schemas.microsoft.com/office/drawing/2014/main" id="{22F8CF43-C5C4-9D1F-32A2-16DCFD6BAFC1}"/>
                </a:ext>
              </a:extLst>
            </p:cNvPr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70;p24">
              <a:extLst>
                <a:ext uri="{FF2B5EF4-FFF2-40B4-BE49-F238E27FC236}">
                  <a16:creationId xmlns:a16="http://schemas.microsoft.com/office/drawing/2014/main" id="{C5482B9A-B868-023C-7954-A84AC43D0CBA}"/>
                </a:ext>
              </a:extLst>
            </p:cNvPr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71;p24">
              <a:extLst>
                <a:ext uri="{FF2B5EF4-FFF2-40B4-BE49-F238E27FC236}">
                  <a16:creationId xmlns:a16="http://schemas.microsoft.com/office/drawing/2014/main" id="{FFC9E6AD-4891-3F58-3050-8FA36B409EB9}"/>
                </a:ext>
              </a:extLst>
            </p:cNvPr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72;p24">
              <a:extLst>
                <a:ext uri="{FF2B5EF4-FFF2-40B4-BE49-F238E27FC236}">
                  <a16:creationId xmlns:a16="http://schemas.microsoft.com/office/drawing/2014/main" id="{D7FCDDEC-DE88-C940-8430-9C8A6387B469}"/>
                </a:ext>
              </a:extLst>
            </p:cNvPr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73;p24">
              <a:extLst>
                <a:ext uri="{FF2B5EF4-FFF2-40B4-BE49-F238E27FC236}">
                  <a16:creationId xmlns:a16="http://schemas.microsoft.com/office/drawing/2014/main" id="{ABF1DE13-DE6D-643D-7A7E-1E881B53E37E}"/>
                </a:ext>
              </a:extLst>
            </p:cNvPr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74;p24">
              <a:extLst>
                <a:ext uri="{FF2B5EF4-FFF2-40B4-BE49-F238E27FC236}">
                  <a16:creationId xmlns:a16="http://schemas.microsoft.com/office/drawing/2014/main" id="{934DB941-AB40-D247-AAF8-767086F76B6A}"/>
                </a:ext>
              </a:extLst>
            </p:cNvPr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75;p24">
              <a:extLst>
                <a:ext uri="{FF2B5EF4-FFF2-40B4-BE49-F238E27FC236}">
                  <a16:creationId xmlns:a16="http://schemas.microsoft.com/office/drawing/2014/main" id="{6FC0A90C-33EB-FA05-99D9-0249F6B12FCD}"/>
                </a:ext>
              </a:extLst>
            </p:cNvPr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21;p21">
            <a:extLst>
              <a:ext uri="{FF2B5EF4-FFF2-40B4-BE49-F238E27FC236}">
                <a16:creationId xmlns:a16="http://schemas.microsoft.com/office/drawing/2014/main" id="{01528FA1-FC3C-A206-2BDD-4B9460BBD908}"/>
              </a:ext>
            </a:extLst>
          </p:cNvPr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목차</a:t>
            </a:r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cxnSp>
        <p:nvCxnSpPr>
          <p:cNvPr id="68" name="Google Shape;2735;p58">
            <a:extLst>
              <a:ext uri="{FF2B5EF4-FFF2-40B4-BE49-F238E27FC236}">
                <a16:creationId xmlns:a16="http://schemas.microsoft.com/office/drawing/2014/main" id="{6FC8D32F-053C-C8B4-9FC5-07190033B4E2}"/>
              </a:ext>
            </a:extLst>
          </p:cNvPr>
          <p:cNvCxnSpPr/>
          <p:nvPr/>
        </p:nvCxnSpPr>
        <p:spPr>
          <a:xfrm rot="10800000">
            <a:off x="4313228" y="1633756"/>
            <a:ext cx="0" cy="139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736;p58">
            <a:extLst>
              <a:ext uri="{FF2B5EF4-FFF2-40B4-BE49-F238E27FC236}">
                <a16:creationId xmlns:a16="http://schemas.microsoft.com/office/drawing/2014/main" id="{3889670B-0C8E-2B27-200E-A5C16FAC3B6F}"/>
              </a:ext>
            </a:extLst>
          </p:cNvPr>
          <p:cNvCxnSpPr/>
          <p:nvPr/>
        </p:nvCxnSpPr>
        <p:spPr>
          <a:xfrm rot="10800000">
            <a:off x="2671703" y="2993431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737;p58">
            <a:extLst>
              <a:ext uri="{FF2B5EF4-FFF2-40B4-BE49-F238E27FC236}">
                <a16:creationId xmlns:a16="http://schemas.microsoft.com/office/drawing/2014/main" id="{4C950868-633B-265E-681D-5827E3703F31}"/>
              </a:ext>
            </a:extLst>
          </p:cNvPr>
          <p:cNvCxnSpPr/>
          <p:nvPr/>
        </p:nvCxnSpPr>
        <p:spPr>
          <a:xfrm rot="10800000">
            <a:off x="5952753" y="2993431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2746;p58">
            <a:extLst>
              <a:ext uri="{FF2B5EF4-FFF2-40B4-BE49-F238E27FC236}">
                <a16:creationId xmlns:a16="http://schemas.microsoft.com/office/drawing/2014/main" id="{04518AAF-9569-0BDE-8C68-11236FE731CF}"/>
              </a:ext>
            </a:extLst>
          </p:cNvPr>
          <p:cNvCxnSpPr/>
          <p:nvPr/>
        </p:nvCxnSpPr>
        <p:spPr>
          <a:xfrm>
            <a:off x="1036590" y="2993431"/>
            <a:ext cx="65180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2747;p58">
            <a:extLst>
              <a:ext uri="{FF2B5EF4-FFF2-40B4-BE49-F238E27FC236}">
                <a16:creationId xmlns:a16="http://schemas.microsoft.com/office/drawing/2014/main" id="{2AF45197-6353-CDE3-F4D5-445503C64AF9}"/>
              </a:ext>
            </a:extLst>
          </p:cNvPr>
          <p:cNvCxnSpPr/>
          <p:nvPr/>
        </p:nvCxnSpPr>
        <p:spPr>
          <a:xfrm rot="10800000">
            <a:off x="1036578" y="1602956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2748;p58">
            <a:extLst>
              <a:ext uri="{FF2B5EF4-FFF2-40B4-BE49-F238E27FC236}">
                <a16:creationId xmlns:a16="http://schemas.microsoft.com/office/drawing/2014/main" id="{5AF87B8A-1BD3-09B6-AFA1-A59EB55CA56F}"/>
              </a:ext>
            </a:extLst>
          </p:cNvPr>
          <p:cNvSpPr/>
          <p:nvPr/>
        </p:nvSpPr>
        <p:spPr>
          <a:xfrm>
            <a:off x="733578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01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1" name="Google Shape;2749;p58">
            <a:extLst>
              <a:ext uri="{FF2B5EF4-FFF2-40B4-BE49-F238E27FC236}">
                <a16:creationId xmlns:a16="http://schemas.microsoft.com/office/drawing/2014/main" id="{6958CB52-B08F-46A7-ED8F-92949FA5E6AA}"/>
              </a:ext>
            </a:extLst>
          </p:cNvPr>
          <p:cNvSpPr/>
          <p:nvPr/>
        </p:nvSpPr>
        <p:spPr>
          <a:xfrm>
            <a:off x="2371903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02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3" name="Google Shape;2750;p58">
            <a:extLst>
              <a:ext uri="{FF2B5EF4-FFF2-40B4-BE49-F238E27FC236}">
                <a16:creationId xmlns:a16="http://schemas.microsoft.com/office/drawing/2014/main" id="{9AEB6637-BFA1-609D-38C3-30F26D37E4A3}"/>
              </a:ext>
            </a:extLst>
          </p:cNvPr>
          <p:cNvSpPr/>
          <p:nvPr/>
        </p:nvSpPr>
        <p:spPr>
          <a:xfrm>
            <a:off x="4009228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03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5" name="Google Shape;2751;p58">
            <a:extLst>
              <a:ext uri="{FF2B5EF4-FFF2-40B4-BE49-F238E27FC236}">
                <a16:creationId xmlns:a16="http://schemas.microsoft.com/office/drawing/2014/main" id="{F6EEE522-4D36-BEBB-28E0-E46D69AB2208}"/>
              </a:ext>
            </a:extLst>
          </p:cNvPr>
          <p:cNvSpPr/>
          <p:nvPr/>
        </p:nvSpPr>
        <p:spPr>
          <a:xfrm>
            <a:off x="5646553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04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9" name="Google Shape;621;p21">
            <a:extLst>
              <a:ext uri="{FF2B5EF4-FFF2-40B4-BE49-F238E27FC236}">
                <a16:creationId xmlns:a16="http://schemas.microsoft.com/office/drawing/2014/main" id="{DEA9428B-E156-C832-46AE-1A46E317A49B}"/>
              </a:ext>
            </a:extLst>
          </p:cNvPr>
          <p:cNvSpPr txBox="1">
            <a:spLocks/>
          </p:cNvSpPr>
          <p:nvPr/>
        </p:nvSpPr>
        <p:spPr>
          <a:xfrm>
            <a:off x="1218744" y="155181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충북대70주년체 Bold"/>
              </a:rPr>
              <a:t>주제 선정 계기</a:t>
            </a:r>
          </a:p>
        </p:txBody>
      </p:sp>
      <p:sp>
        <p:nvSpPr>
          <p:cNvPr id="91" name="Google Shape;621;p21">
            <a:extLst>
              <a:ext uri="{FF2B5EF4-FFF2-40B4-BE49-F238E27FC236}">
                <a16:creationId xmlns:a16="http://schemas.microsoft.com/office/drawing/2014/main" id="{B75CBC85-13B9-838D-EB5F-B5D043447109}"/>
              </a:ext>
            </a:extLst>
          </p:cNvPr>
          <p:cNvSpPr txBox="1">
            <a:spLocks/>
          </p:cNvSpPr>
          <p:nvPr/>
        </p:nvSpPr>
        <p:spPr>
          <a:xfrm>
            <a:off x="1218744" y="1880235"/>
            <a:ext cx="1452958" cy="32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1.우편함 </a:t>
            </a:r>
            <a:r>
              <a:rPr lang="ko-KR" altLang="en-US" sz="900" dirty="0" err="1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선정계기</a:t>
            </a:r>
            <a:endParaRPr lang="ko-KR" altLang="en-US" sz="90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/>
            </a:endParaRPr>
          </a:p>
        </p:txBody>
      </p:sp>
      <p:sp>
        <p:nvSpPr>
          <p:cNvPr id="93" name="Google Shape;621;p21">
            <a:extLst>
              <a:ext uri="{FF2B5EF4-FFF2-40B4-BE49-F238E27FC236}">
                <a16:creationId xmlns:a16="http://schemas.microsoft.com/office/drawing/2014/main" id="{3192E478-D598-B452-9465-374E43CFD90E}"/>
              </a:ext>
            </a:extLst>
          </p:cNvPr>
          <p:cNvSpPr txBox="1">
            <a:spLocks/>
          </p:cNvSpPr>
          <p:nvPr/>
        </p:nvSpPr>
        <p:spPr>
          <a:xfrm>
            <a:off x="4495394" y="155181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구동 방식</a:t>
            </a:r>
          </a:p>
        </p:txBody>
      </p:sp>
      <p:sp>
        <p:nvSpPr>
          <p:cNvPr id="95" name="Google Shape;621;p21">
            <a:extLst>
              <a:ext uri="{FF2B5EF4-FFF2-40B4-BE49-F238E27FC236}">
                <a16:creationId xmlns:a16="http://schemas.microsoft.com/office/drawing/2014/main" id="{42529847-BEEE-616B-6FEB-DA2415D2B963}"/>
              </a:ext>
            </a:extLst>
          </p:cNvPr>
          <p:cNvSpPr txBox="1">
            <a:spLocks/>
          </p:cNvSpPr>
          <p:nvPr/>
        </p:nvSpPr>
        <p:spPr>
          <a:xfrm>
            <a:off x="4495394" y="1880235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1.사용한 툴</a:t>
            </a:r>
          </a:p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2.툴의 구현 방식</a:t>
            </a:r>
          </a:p>
        </p:txBody>
      </p:sp>
      <p:sp>
        <p:nvSpPr>
          <p:cNvPr id="97" name="Google Shape;621;p21">
            <a:extLst>
              <a:ext uri="{FF2B5EF4-FFF2-40B4-BE49-F238E27FC236}">
                <a16:creationId xmlns:a16="http://schemas.microsoft.com/office/drawing/2014/main" id="{E6FEBEF8-1085-E159-45DB-48A73E8E07DC}"/>
              </a:ext>
            </a:extLst>
          </p:cNvPr>
          <p:cNvSpPr txBox="1">
            <a:spLocks/>
          </p:cNvSpPr>
          <p:nvPr/>
        </p:nvSpPr>
        <p:spPr>
          <a:xfrm>
            <a:off x="2827263" y="3643847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충북대70주년체 Bold"/>
              </a:rPr>
              <a:t>기능구성 및 순서도</a:t>
            </a:r>
          </a:p>
        </p:txBody>
      </p:sp>
      <p:sp>
        <p:nvSpPr>
          <p:cNvPr id="99" name="Google Shape;621;p21">
            <a:extLst>
              <a:ext uri="{FF2B5EF4-FFF2-40B4-BE49-F238E27FC236}">
                <a16:creationId xmlns:a16="http://schemas.microsoft.com/office/drawing/2014/main" id="{1BBBAE6A-4DE1-8EF0-ADB9-652F54732444}"/>
              </a:ext>
            </a:extLst>
          </p:cNvPr>
          <p:cNvSpPr txBox="1">
            <a:spLocks/>
          </p:cNvSpPr>
          <p:nvPr/>
        </p:nvSpPr>
        <p:spPr>
          <a:xfrm>
            <a:off x="2827263" y="3972272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ea typeface="충북대70주년체 Regular"/>
              </a:rPr>
              <a:t>1.기능구성도 소개</a:t>
            </a:r>
          </a:p>
          <a:p>
            <a:r>
              <a:rPr lang="ko-KR" altLang="en-US" sz="900" dirty="0">
                <a:solidFill>
                  <a:schemeClr val="bg2"/>
                </a:solidFill>
                <a:ea typeface="충북대70주년체 Regular"/>
              </a:rPr>
              <a:t>2.순서도 소개</a:t>
            </a:r>
          </a:p>
        </p:txBody>
      </p:sp>
      <p:sp>
        <p:nvSpPr>
          <p:cNvPr id="101" name="Google Shape;621;p21">
            <a:extLst>
              <a:ext uri="{FF2B5EF4-FFF2-40B4-BE49-F238E27FC236}">
                <a16:creationId xmlns:a16="http://schemas.microsoft.com/office/drawing/2014/main" id="{3CA69A50-DC60-1716-0CD2-147CDB32E1DA}"/>
              </a:ext>
            </a:extLst>
          </p:cNvPr>
          <p:cNvSpPr txBox="1">
            <a:spLocks/>
          </p:cNvSpPr>
          <p:nvPr/>
        </p:nvSpPr>
        <p:spPr>
          <a:xfrm>
            <a:off x="6103913" y="3643847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충북대70주년체 Bold"/>
              </a:rPr>
              <a:t>완성작품 시현</a:t>
            </a:r>
          </a:p>
        </p:txBody>
      </p:sp>
      <p:sp>
        <p:nvSpPr>
          <p:cNvPr id="103" name="Google Shape;621;p21">
            <a:extLst>
              <a:ext uri="{FF2B5EF4-FFF2-40B4-BE49-F238E27FC236}">
                <a16:creationId xmlns:a16="http://schemas.microsoft.com/office/drawing/2014/main" id="{4DB4F1B7-87D4-D5D4-041E-8583002E79A8}"/>
              </a:ext>
            </a:extLst>
          </p:cNvPr>
          <p:cNvSpPr txBox="1">
            <a:spLocks/>
          </p:cNvSpPr>
          <p:nvPr/>
        </p:nvSpPr>
        <p:spPr>
          <a:xfrm>
            <a:off x="6103913" y="3972272"/>
            <a:ext cx="1452958" cy="32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1.시현영상</a:t>
            </a:r>
            <a:endParaRPr lang="ko-KR" altLang="en-US" sz="900" dirty="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07" name="Google Shape;621;p21">
            <a:extLst>
              <a:ext uri="{FF2B5EF4-FFF2-40B4-BE49-F238E27FC236}">
                <a16:creationId xmlns:a16="http://schemas.microsoft.com/office/drawing/2014/main" id="{9C349843-E76E-99B2-794A-C1D34036E8D7}"/>
              </a:ext>
            </a:extLst>
          </p:cNvPr>
          <p:cNvSpPr txBox="1">
            <a:spLocks/>
          </p:cNvSpPr>
          <p:nvPr/>
        </p:nvSpPr>
        <p:spPr>
          <a:xfrm>
            <a:off x="7626409" y="1572912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소감</a:t>
            </a:r>
          </a:p>
        </p:txBody>
      </p:sp>
      <p:cxnSp>
        <p:nvCxnSpPr>
          <p:cNvPr id="110" name="Google Shape;2737;p58">
            <a:extLst>
              <a:ext uri="{FF2B5EF4-FFF2-40B4-BE49-F238E27FC236}">
                <a16:creationId xmlns:a16="http://schemas.microsoft.com/office/drawing/2014/main" id="{4B132DCB-549F-37F7-6344-F10FB28CD5BC}"/>
              </a:ext>
            </a:extLst>
          </p:cNvPr>
          <p:cNvCxnSpPr>
            <a:cxnSpLocks/>
          </p:cNvCxnSpPr>
          <p:nvPr/>
        </p:nvCxnSpPr>
        <p:spPr>
          <a:xfrm rot="10800000">
            <a:off x="7624391" y="1536105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621;p21">
            <a:extLst>
              <a:ext uri="{FF2B5EF4-FFF2-40B4-BE49-F238E27FC236}">
                <a16:creationId xmlns:a16="http://schemas.microsoft.com/office/drawing/2014/main" id="{F481BDF5-B008-BB55-C89C-F2CAEE84DCC3}"/>
              </a:ext>
            </a:extLst>
          </p:cNvPr>
          <p:cNvSpPr txBox="1">
            <a:spLocks/>
          </p:cNvSpPr>
          <p:nvPr/>
        </p:nvSpPr>
        <p:spPr>
          <a:xfrm>
            <a:off x="7626409" y="1901337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1.에러사항</a:t>
            </a:r>
          </a:p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2.아쉬운점</a:t>
            </a:r>
          </a:p>
        </p:txBody>
      </p:sp>
      <p:sp>
        <p:nvSpPr>
          <p:cNvPr id="105" name="Google Shape;2751;p58">
            <a:extLst>
              <a:ext uri="{FF2B5EF4-FFF2-40B4-BE49-F238E27FC236}">
                <a16:creationId xmlns:a16="http://schemas.microsoft.com/office/drawing/2014/main" id="{7AC3FC74-10A6-595E-616F-03A93F791546}"/>
              </a:ext>
            </a:extLst>
          </p:cNvPr>
          <p:cNvSpPr/>
          <p:nvPr/>
        </p:nvSpPr>
        <p:spPr>
          <a:xfrm>
            <a:off x="7328208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05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6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7931139" y="4222591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416893"/>
            <a:ext cx="4734000" cy="615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MQTT 와 SQL 간 통신</a:t>
            </a:r>
          </a:p>
          <a:p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0" name="Google Shape;1709;p61"/>
          <p:cNvSpPr/>
          <p:nvPr/>
        </p:nvSpPr>
        <p:spPr>
          <a:xfrm>
            <a:off x="5148000" y="3173757"/>
            <a:ext cx="862500" cy="862500"/>
          </a:xfrm>
          <a:prstGeom prst="flowChartConnector">
            <a:avLst/>
          </a:prstGeom>
          <a:solidFill>
            <a:srgbClr val="A29FAA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4</a:t>
            </a:r>
            <a:endParaRPr dirty="0"/>
          </a:p>
        </p:txBody>
      </p:sp>
      <p:cxnSp>
        <p:nvCxnSpPr>
          <p:cNvPr id="111" name="Google Shape;1713;p61"/>
          <p:cNvCxnSpPr>
            <a:stCxn id="113" idx="4"/>
            <a:endCxn id="112" idx="0"/>
          </p:cNvCxnSpPr>
          <p:nvPr/>
        </p:nvCxnSpPr>
        <p:spPr>
          <a:xfrm rot="5400000">
            <a:off x="4213834" y="1808340"/>
            <a:ext cx="716333" cy="20145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bg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12" name="Google Shape;1714;p61"/>
          <p:cNvSpPr/>
          <p:nvPr/>
        </p:nvSpPr>
        <p:spPr>
          <a:xfrm>
            <a:off x="3133500" y="3173757"/>
            <a:ext cx="862500" cy="862500"/>
          </a:xfrm>
          <a:prstGeom prst="flowChartConnector">
            <a:avLst/>
          </a:prstGeom>
          <a:solidFill>
            <a:srgbClr val="C0BEC6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3</a:t>
            </a:r>
            <a:endParaRPr dirty="0"/>
          </a:p>
        </p:txBody>
      </p:sp>
      <p:sp>
        <p:nvSpPr>
          <p:cNvPr id="113" name="Google Shape;1712;p61"/>
          <p:cNvSpPr/>
          <p:nvPr/>
        </p:nvSpPr>
        <p:spPr>
          <a:xfrm>
            <a:off x="5148000" y="1594924"/>
            <a:ext cx="862500" cy="862500"/>
          </a:xfrm>
          <a:prstGeom prst="flowChartConnector">
            <a:avLst/>
          </a:prstGeom>
          <a:solidFill>
            <a:schemeClr val="accent3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2</a:t>
            </a:r>
            <a:endParaRPr/>
          </a:p>
        </p:txBody>
      </p:sp>
      <p:sp>
        <p:nvSpPr>
          <p:cNvPr id="114" name="Google Shape;1711;p61"/>
          <p:cNvSpPr/>
          <p:nvPr/>
        </p:nvSpPr>
        <p:spPr>
          <a:xfrm>
            <a:off x="3133500" y="1594924"/>
            <a:ext cx="862500" cy="862500"/>
          </a:xfrm>
          <a:prstGeom prst="flowChartConnector">
            <a:avLst/>
          </a:prstGeom>
          <a:solidFill>
            <a:schemeClr val="accent4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</a:t>
            </a:r>
            <a:endParaRPr dirty="0"/>
          </a:p>
        </p:txBody>
      </p:sp>
      <p:cxnSp>
        <p:nvCxnSpPr>
          <p:cNvPr id="116" name="직선 연결선 115"/>
          <p:cNvCxnSpPr>
            <a:stCxn id="114" idx="6"/>
            <a:endCxn id="113" idx="2"/>
          </p:cNvCxnSpPr>
          <p:nvPr/>
        </p:nvCxnSpPr>
        <p:spPr>
          <a:xfrm>
            <a:off x="3996000" y="2026174"/>
            <a:ext cx="115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112" idx="6"/>
            <a:endCxn id="110" idx="2"/>
          </p:cNvCxnSpPr>
          <p:nvPr/>
        </p:nvCxnSpPr>
        <p:spPr>
          <a:xfrm>
            <a:off x="3996000" y="3605007"/>
            <a:ext cx="115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374313" y="1735949"/>
            <a:ext cx="1472796" cy="580451"/>
            <a:chOff x="1374313" y="2057431"/>
            <a:chExt cx="1472796" cy="580451"/>
          </a:xfrm>
        </p:grpSpPr>
        <p:sp>
          <p:nvSpPr>
            <p:cNvPr id="62" name="Google Shape;1610;p57"/>
            <p:cNvSpPr txBox="1"/>
            <p:nvPr/>
          </p:nvSpPr>
          <p:spPr>
            <a:xfrm>
              <a:off x="1374313" y="2057431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defRPr/>
              </a:pPr>
              <a:r>
                <a:rPr lang="ko-KR" altLang="en-US" sz="1050" dirty="0" err="1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아두이노</a:t>
              </a:r>
              <a:r>
                <a:rPr lang="ko-KR" altLang="en-US" sz="1050" dirty="0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 에서 송신</a:t>
              </a:r>
              <a:endParaRPr lang="ko-KR" altLang="en-US" sz="105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  <a:cs typeface="Dela Gothic One"/>
              </a:endParaRPr>
            </a:p>
          </p:txBody>
        </p:sp>
        <p:sp>
          <p:nvSpPr>
            <p:cNvPr id="63" name="Google Shape;1611;p57"/>
            <p:cNvSpPr txBox="1"/>
            <p:nvPr/>
          </p:nvSpPr>
          <p:spPr>
            <a:xfrm>
              <a:off x="1374313" y="2391661"/>
              <a:ext cx="14727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defRPr/>
              </a:pP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아두이노에서</a:t>
              </a: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 </a:t>
              </a: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mqtt</a:t>
              </a: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 전송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  <a:p>
              <a:pPr algn="r"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ESP 32가 토픽과 메시지를 전송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74313" y="3314782"/>
            <a:ext cx="1472796" cy="457341"/>
            <a:chOff x="1374313" y="3265939"/>
            <a:chExt cx="1472796" cy="457341"/>
          </a:xfrm>
        </p:grpSpPr>
        <p:sp>
          <p:nvSpPr>
            <p:cNvPr id="64" name="Google Shape;1613;p57"/>
            <p:cNvSpPr txBox="1"/>
            <p:nvPr/>
          </p:nvSpPr>
          <p:spPr>
            <a:xfrm>
              <a:off x="1374313" y="3265939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buClr>
                  <a:schemeClr val="dk1"/>
                </a:buClr>
                <a:buSzPct val="25000"/>
                <a:defRPr/>
              </a:pPr>
              <a:r>
                <a:rPr lang="ko-KR" altLang="en-US" sz="1050" dirty="0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파이썬 수신</a:t>
              </a:r>
            </a:p>
          </p:txBody>
        </p:sp>
        <p:sp>
          <p:nvSpPr>
            <p:cNvPr id="65" name="Google Shape;1614;p57"/>
            <p:cNvSpPr txBox="1"/>
            <p:nvPr/>
          </p:nvSpPr>
          <p:spPr>
            <a:xfrm>
              <a:off x="1374313" y="3600169"/>
              <a:ext cx="147279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defRPr/>
              </a:pP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파이썬에서</a:t>
              </a: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 메시지 수신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00000" y="1735949"/>
            <a:ext cx="1472796" cy="457341"/>
            <a:chOff x="1374313" y="2057431"/>
            <a:chExt cx="1472796" cy="457341"/>
          </a:xfrm>
        </p:grpSpPr>
        <p:sp>
          <p:nvSpPr>
            <p:cNvPr id="69" name="Google Shape;1610;p57"/>
            <p:cNvSpPr txBox="1"/>
            <p:nvPr/>
          </p:nvSpPr>
          <p:spPr>
            <a:xfrm>
              <a:off x="1374313" y="2057431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/>
                  </a:solidFill>
                  <a:ea typeface="충북대70주년체 Bold"/>
                  <a:sym typeface="Dela Gothic One"/>
                </a:rPr>
                <a:t>MQTT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70" name="Google Shape;1611;p57"/>
            <p:cNvSpPr txBox="1"/>
            <p:nvPr/>
          </p:nvSpPr>
          <p:spPr>
            <a:xfrm>
              <a:off x="1374313" y="2391661"/>
              <a:ext cx="147279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토픽과 메시지를 확인하고 보냄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300000" y="3314782"/>
            <a:ext cx="1472796" cy="580451"/>
            <a:chOff x="1374313" y="3265939"/>
            <a:chExt cx="1472796" cy="580451"/>
          </a:xfrm>
        </p:grpSpPr>
        <p:sp>
          <p:nvSpPr>
            <p:cNvPr id="73" name="Google Shape;1613;p57"/>
            <p:cNvSpPr txBox="1"/>
            <p:nvPr/>
          </p:nvSpPr>
          <p:spPr>
            <a:xfrm>
              <a:off x="1374313" y="3265939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1050" dirty="0" err="1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파이썬에서</a:t>
              </a:r>
              <a:r>
                <a:rPr lang="ko-KR" altLang="en-US" sz="1050" dirty="0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 SQL 전송</a:t>
              </a:r>
              <a:endParaRPr lang="ko-KR" altLang="en-US" sz="105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  <a:cs typeface="Dela Gothic One"/>
              </a:endParaRPr>
            </a:p>
          </p:txBody>
        </p:sp>
        <p:sp>
          <p:nvSpPr>
            <p:cNvPr id="74" name="Google Shape;1614;p57"/>
            <p:cNvSpPr txBox="1"/>
            <p:nvPr/>
          </p:nvSpPr>
          <p:spPr>
            <a:xfrm>
              <a:off x="1374313" y="3600169"/>
              <a:ext cx="14727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전달 받은 메시지를 </a:t>
              </a: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파이썬에서</a:t>
              </a:r>
            </a:p>
            <a:p>
              <a:pPr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SQL 로 데이터 전송함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75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5"/>
          <p:cNvSpPr/>
          <p:nvPr/>
        </p:nvSpPr>
        <p:spPr>
          <a:xfrm rot="5400000">
            <a:off x="2097483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1;p5"/>
          <p:cNvSpPr/>
          <p:nvPr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53;p4"/>
          <p:cNvSpPr/>
          <p:nvPr/>
        </p:nvSpPr>
        <p:spPr>
          <a:xfrm>
            <a:off x="494200" y="371175"/>
            <a:ext cx="8123700" cy="44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그룹 80"/>
          <p:cNvGrpSpPr/>
          <p:nvPr/>
        </p:nvGrpSpPr>
        <p:grpSpPr>
          <a:xfrm>
            <a:off x="8089496" y="4188948"/>
            <a:ext cx="657933" cy="718332"/>
            <a:chOff x="8089496" y="4188948"/>
            <a:chExt cx="863263" cy="94251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8576862" y="4585776"/>
              <a:ext cx="140661" cy="10066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8465968" y="4681661"/>
              <a:ext cx="133589" cy="96739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8610341" y="4759592"/>
              <a:ext cx="187631" cy="128629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8474895" y="4267889"/>
              <a:ext cx="157625" cy="148090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8275146" y="4652595"/>
              <a:ext cx="154898" cy="123805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8399596" y="4440889"/>
              <a:ext cx="130242" cy="19011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8554740" y="4977404"/>
              <a:ext cx="184895" cy="108540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8634701" y="4393955"/>
              <a:ext cx="93412" cy="11571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8315583" y="4371476"/>
              <a:ext cx="134376" cy="95301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8121903" y="4855936"/>
              <a:ext cx="127621" cy="91587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14154757">
              <a:off x="8195424" y="4258963"/>
              <a:ext cx="181313" cy="1203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8140499" y="4430941"/>
              <a:ext cx="150582" cy="14020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8089496" y="4641001"/>
              <a:ext cx="147978" cy="117211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8264114" y="4793530"/>
              <a:ext cx="124423" cy="17998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448852" y="4851626"/>
              <a:ext cx="178668" cy="101586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8756006" y="4556665"/>
              <a:ext cx="91703" cy="10954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8405812" y="4188948"/>
              <a:ext cx="134376" cy="95301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8646422" y="4219369"/>
              <a:ext cx="134376" cy="95301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8345663" y="5016296"/>
              <a:ext cx="133589" cy="96739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8802177" y="4704733"/>
              <a:ext cx="150582" cy="14020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8826884" y="4407868"/>
              <a:ext cx="133589" cy="96739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" name="Google Shape;2884;p59"/>
          <p:cNvCxnSpPr/>
          <p:nvPr/>
        </p:nvCxnSpPr>
        <p:spPr>
          <a:xfrm flipH="1">
            <a:off x="2052431" y="2481796"/>
            <a:ext cx="6" cy="32042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8" name="Google Shape;621;p21"/>
          <p:cNvSpPr txBox="1">
            <a:spLocks/>
          </p:cNvSpPr>
          <p:nvPr/>
        </p:nvSpPr>
        <p:spPr>
          <a:xfrm>
            <a:off x="1325955" y="1532056"/>
            <a:ext cx="1452958" cy="600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지문등록정보</a:t>
            </a:r>
            <a:br>
              <a:rPr lang="ko-KR" altLang="en-US" sz="900" dirty="0">
                <a:latin typeface="충북대70주년체 Regular" panose="020B0000000000000000" pitchFamily="50" charset="-127"/>
                <a:ea typeface="충북대70주년체 Regular"/>
              </a:rPr>
            </a:br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데이터베이스에서 정보 비교</a:t>
            </a:r>
            <a:endParaRPr lang="ko-KR" altLang="en-US" sz="900" dirty="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69" name="Google Shape;621;p21"/>
          <p:cNvSpPr txBox="1">
            <a:spLocks/>
          </p:cNvSpPr>
          <p:nvPr/>
        </p:nvSpPr>
        <p:spPr>
          <a:xfrm>
            <a:off x="1325955" y="209720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지문 등록정보</a:t>
            </a:r>
            <a:endParaRPr lang="ko-KR" altLang="en-US" sz="11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40003"/>
            <a:ext cx="4734000" cy="369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데이터베이스</a:t>
            </a:r>
            <a:endParaRPr lang="ko-KR" altLang="en-US" sz="12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32" name="Google Shape;2850;p59"/>
          <p:cNvSpPr/>
          <p:nvPr/>
        </p:nvSpPr>
        <p:spPr>
          <a:xfrm>
            <a:off x="4370078" y="371531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2883;p59"/>
          <p:cNvCxnSpPr>
            <a:cxnSpLocks/>
          </p:cNvCxnSpPr>
          <p:nvPr/>
        </p:nvCxnSpPr>
        <p:spPr>
          <a:xfrm flipH="1">
            <a:off x="4691860" y="2416107"/>
            <a:ext cx="5968" cy="386142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" name="Google Shape;621;p21"/>
          <p:cNvSpPr txBox="1">
            <a:spLocks/>
          </p:cNvSpPr>
          <p:nvPr/>
        </p:nvSpPr>
        <p:spPr>
          <a:xfrm>
            <a:off x="3971349" y="1532056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각각 로그 </a:t>
            </a:r>
            <a:r>
              <a:rPr lang="ko-KR" altLang="en-US" sz="900" dirty="0" err="1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테이터와</a:t>
            </a:r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 발생 시간</a:t>
            </a:r>
          </a:p>
        </p:txBody>
      </p:sp>
      <p:sp>
        <p:nvSpPr>
          <p:cNvPr id="74" name="Google Shape;621;p21"/>
          <p:cNvSpPr txBox="1">
            <a:spLocks/>
          </p:cNvSpPr>
          <p:nvPr/>
        </p:nvSpPr>
        <p:spPr>
          <a:xfrm>
            <a:off x="3971349" y="209720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로그 데이터</a:t>
            </a:r>
            <a:endParaRPr lang="ko-KR" altLang="en-US" sz="11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cxnSp>
        <p:nvCxnSpPr>
          <p:cNvPr id="63" name="Google Shape;2882;p59"/>
          <p:cNvCxnSpPr>
            <a:cxnSpLocks/>
          </p:cNvCxnSpPr>
          <p:nvPr/>
        </p:nvCxnSpPr>
        <p:spPr>
          <a:xfrm flipH="1">
            <a:off x="7041651" y="2409537"/>
            <a:ext cx="5968" cy="386142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6" name="Google Shape;621;p21"/>
          <p:cNvSpPr txBox="1">
            <a:spLocks/>
          </p:cNvSpPr>
          <p:nvPr/>
        </p:nvSpPr>
        <p:spPr>
          <a:xfrm>
            <a:off x="6321140" y="1525487"/>
            <a:ext cx="1452958" cy="600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우편물 넣은 시간과 수거여부 데이터</a:t>
            </a:r>
          </a:p>
          <a:p>
            <a:pPr algn="ctr"/>
            <a:endParaRPr lang="ko-KR" altLang="en-US" sz="900" dirty="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77" name="Google Shape;621;p21"/>
          <p:cNvSpPr txBox="1">
            <a:spLocks/>
          </p:cNvSpPr>
          <p:nvPr/>
        </p:nvSpPr>
        <p:spPr>
          <a:xfrm>
            <a:off x="6321140" y="2090631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우편물 수거 여부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872B3C2-987F-4D2A-E3A3-46563D36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16" y="3056539"/>
            <a:ext cx="1968063" cy="1388680"/>
          </a:xfrm>
          <a:prstGeom prst="rect">
            <a:avLst/>
          </a:prstGeom>
        </p:spPr>
      </p:pic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7B02C29-7FEC-D3E8-30CF-46745C2E7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92" y="3023694"/>
            <a:ext cx="2333953" cy="1429735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95636A-3EBD-7BDB-DB01-2E10AE4A3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53"/>
          <a:stretch/>
        </p:blipFill>
        <p:spPr>
          <a:xfrm>
            <a:off x="3686503" y="3023695"/>
            <a:ext cx="2173265" cy="1431041"/>
          </a:xfrm>
          <a:prstGeom prst="rect">
            <a:avLst/>
          </a:prstGeom>
        </p:spPr>
      </p:pic>
      <p:pic>
        <p:nvPicPr>
          <p:cNvPr id="35" name="그림 3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82E82FE-8E67-518D-F0F2-5D93C8B7E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57" b="16667"/>
          <a:stretch/>
        </p:blipFill>
        <p:spPr>
          <a:xfrm>
            <a:off x="1813035" y="441557"/>
            <a:ext cx="5919285" cy="9227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고찰(에러사항)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097F7-6EF3-AC41-B84C-9C8065842398}"/>
              </a:ext>
            </a:extLst>
          </p:cNvPr>
          <p:cNvSpPr txBox="1"/>
          <p:nvPr/>
        </p:nvSpPr>
        <p:spPr>
          <a:xfrm>
            <a:off x="871865" y="1037568"/>
            <a:ext cx="726264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에러사항이 존재하다.</a:t>
            </a:r>
          </a:p>
          <a:p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초음파 센서로 우편물을 체크하기 때문에 진짜 우편물일지 아닌지 확인 </a:t>
            </a:r>
            <a:r>
              <a:rPr lang="ko-KR" altLang="en-US" dirty="0" err="1"/>
              <a:t>안되는경우가</a:t>
            </a:r>
            <a:r>
              <a:rPr lang="ko-KR" altLang="en-US" dirty="0"/>
              <a:t> 있음</a:t>
            </a:r>
          </a:p>
          <a:p>
            <a:pPr marL="342900" indent="-342900">
              <a:buAutoNum type="arabicPeriod"/>
            </a:pP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지문인식 모듈이 하나 밖에 없어 지문 등록을 미리 </a:t>
            </a:r>
            <a:r>
              <a:rPr lang="ko-KR" altLang="en-US" dirty="0" err="1"/>
              <a:t>해놔야한다</a:t>
            </a:r>
            <a:r>
              <a:rPr lang="ko-KR" altLang="en-US" dirty="0"/>
              <a:t> </a:t>
            </a:r>
            <a:r>
              <a:rPr lang="ko-KR" altLang="en-US" dirty="0" err="1"/>
              <a:t>qt를</a:t>
            </a:r>
            <a:r>
              <a:rPr lang="ko-KR" altLang="en-US" dirty="0"/>
              <a:t> 이용하여 사용자 등록도 진행 하였으면 더 </a:t>
            </a:r>
            <a:r>
              <a:rPr lang="ko-KR" altLang="en-US" dirty="0" err="1"/>
              <a:t>좋았을듯</a:t>
            </a:r>
            <a:r>
              <a:rPr lang="ko-KR" altLang="en-US" dirty="0"/>
              <a:t>...</a:t>
            </a:r>
          </a:p>
          <a:p>
            <a:pPr marL="342900" indent="-342900">
              <a:buAutoNum type="arabicPeriod"/>
            </a:pPr>
            <a:endParaRPr lang="ko-KR" altLang="en-US" dirty="0"/>
          </a:p>
          <a:p>
            <a:pPr marL="342900" indent="-342900">
              <a:buAutoNum type="arabicPeriod"/>
            </a:pPr>
            <a:endParaRPr lang="ko-KR" altLang="en-US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418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;p2"/>
          <p:cNvSpPr/>
          <p:nvPr/>
        </p:nvSpPr>
        <p:spPr>
          <a:xfrm rot="5400000">
            <a:off x="2120633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;p2"/>
          <p:cNvSpPr/>
          <p:nvPr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;p2"/>
          <p:cNvSpPr/>
          <p:nvPr/>
        </p:nvSpPr>
        <p:spPr>
          <a:xfrm>
            <a:off x="1929929" y="942582"/>
            <a:ext cx="5445000" cy="331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4;p2"/>
          <p:cNvGrpSpPr/>
          <p:nvPr/>
        </p:nvGrpSpPr>
        <p:grpSpPr>
          <a:xfrm>
            <a:off x="237099" y="156606"/>
            <a:ext cx="732316" cy="785976"/>
            <a:chOff x="-78286" y="28621"/>
            <a:chExt cx="2298565" cy="2439002"/>
          </a:xfrm>
        </p:grpSpPr>
        <p:sp>
          <p:nvSpPr>
            <p:cNvPr id="7" name="Google Shape;15;p2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;p2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2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;p2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;p2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;p2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;p2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;p2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;p2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;p2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;p2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;p2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;p2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;p2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;p2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;p2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;p2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;p2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;p2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;p2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;p2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21"/>
          <p:cNvSpPr txBox="1">
            <a:spLocks noGrp="1"/>
          </p:cNvSpPr>
          <p:nvPr>
            <p:ph type="ctrTitle" idx="4294967295"/>
          </p:nvPr>
        </p:nvSpPr>
        <p:spPr>
          <a:xfrm>
            <a:off x="2285429" y="2071078"/>
            <a:ext cx="4734000" cy="615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THANK YOU</a:t>
            </a:r>
            <a:endParaRPr sz="2800" dirty="0">
              <a:solidFill>
                <a:schemeClr val="accent3">
                  <a:lumMod val="75000"/>
                </a:schemeClr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28" name="Google Shape;621;p21"/>
          <p:cNvSpPr txBox="1">
            <a:spLocks/>
          </p:cNvSpPr>
          <p:nvPr/>
        </p:nvSpPr>
        <p:spPr>
          <a:xfrm>
            <a:off x="4688573" y="3669769"/>
            <a:ext cx="2389801" cy="353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1050" dirty="0">
                <a:solidFill>
                  <a:srgbClr val="987B75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내용을 입력하세요</a:t>
            </a:r>
          </a:p>
        </p:txBody>
      </p:sp>
      <p:grpSp>
        <p:nvGrpSpPr>
          <p:cNvPr id="29" name="Google Shape;14;p2"/>
          <p:cNvGrpSpPr/>
          <p:nvPr/>
        </p:nvGrpSpPr>
        <p:grpSpPr>
          <a:xfrm>
            <a:off x="7140684" y="3669175"/>
            <a:ext cx="932431" cy="1000754"/>
            <a:chOff x="-78286" y="28621"/>
            <a:chExt cx="2298565" cy="2439002"/>
          </a:xfrm>
        </p:grpSpPr>
        <p:sp>
          <p:nvSpPr>
            <p:cNvPr id="30" name="Google Shape;15;p2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;p2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;p2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;p2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;p2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;p2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;p2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;p2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;p2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;p2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;p2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;p2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;p2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;p2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;p2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;p2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;p2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;p2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;p2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;p2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;p2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053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주제 선정 이유</a:t>
            </a:r>
          </a:p>
        </p:txBody>
      </p:sp>
      <p:sp>
        <p:nvSpPr>
          <p:cNvPr id="86" name="Google Shape;1610;p57"/>
          <p:cNvSpPr txBox="1"/>
          <p:nvPr/>
        </p:nvSpPr>
        <p:spPr>
          <a:xfrm>
            <a:off x="783928" y="1437253"/>
            <a:ext cx="2052971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ea typeface="충북대70주년체 Bold"/>
              </a:rPr>
              <a:t>모두가 아는 우편함</a:t>
            </a:r>
          </a:p>
        </p:txBody>
      </p:sp>
      <p:sp>
        <p:nvSpPr>
          <p:cNvPr id="88" name="Google Shape;1613;p57"/>
          <p:cNvSpPr txBox="1"/>
          <p:nvPr/>
        </p:nvSpPr>
        <p:spPr>
          <a:xfrm>
            <a:off x="835658" y="3256264"/>
            <a:ext cx="207267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언제 무엇이 왔는지 잘 모르죠</a:t>
            </a:r>
            <a:endParaRPr lang="ko-KR" altLang="en-US" sz="180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  <a:cs typeface="Dela Gothic One"/>
            </a:endParaRPr>
          </a:p>
        </p:txBody>
      </p:sp>
      <p:pic>
        <p:nvPicPr>
          <p:cNvPr id="2" name="그림 1" descr="실내, 창문, 상자, 용기이(가) 표시된 사진&#10;&#10;자동 생성된 설명">
            <a:extLst>
              <a:ext uri="{FF2B5EF4-FFF2-40B4-BE49-F238E27FC236}">
                <a16:creationId xmlns:a16="http://schemas.microsoft.com/office/drawing/2014/main" id="{D1DA1340-8CC5-8061-482F-97CF9D14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945851"/>
            <a:ext cx="2743199" cy="3639368"/>
          </a:xfrm>
          <a:prstGeom prst="rect">
            <a:avLst/>
          </a:prstGeom>
        </p:spPr>
      </p:pic>
      <p:sp>
        <p:nvSpPr>
          <p:cNvPr id="3" name="Google Shape;1613;p57">
            <a:extLst>
              <a:ext uri="{FF2B5EF4-FFF2-40B4-BE49-F238E27FC236}">
                <a16:creationId xmlns:a16="http://schemas.microsoft.com/office/drawing/2014/main" id="{D1A3D6E7-C0EC-B9FE-A131-7E3874204AEC}"/>
              </a:ext>
            </a:extLst>
          </p:cNvPr>
          <p:cNvSpPr txBox="1"/>
          <p:nvPr/>
        </p:nvSpPr>
        <p:spPr>
          <a:xfrm>
            <a:off x="6235348" y="1062230"/>
            <a:ext cx="2072678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또 누군가 훔쳐가면 어떡하지 라는 </a:t>
            </a:r>
            <a:r>
              <a:rPr lang="ko-KR" altLang="en-US" sz="1800" dirty="0" err="1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생각도있었고</a:t>
            </a:r>
            <a:endParaRPr lang="ko-KR" altLang="en-US" sz="1800" dirty="0" err="1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  <a:cs typeface="Dela Gothic One"/>
            </a:endParaRPr>
          </a:p>
        </p:txBody>
      </p:sp>
      <p:sp>
        <p:nvSpPr>
          <p:cNvPr id="4" name="Google Shape;1613;p57">
            <a:extLst>
              <a:ext uri="{FF2B5EF4-FFF2-40B4-BE49-F238E27FC236}">
                <a16:creationId xmlns:a16="http://schemas.microsoft.com/office/drawing/2014/main" id="{09F5D283-636B-D200-0DCE-EF6E13B67BD6}"/>
              </a:ext>
            </a:extLst>
          </p:cNvPr>
          <p:cNvSpPr txBox="1"/>
          <p:nvPr/>
        </p:nvSpPr>
        <p:spPr>
          <a:xfrm>
            <a:off x="6201599" y="3236721"/>
            <a:ext cx="2072678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우편이 안에 </a:t>
            </a:r>
            <a:r>
              <a:rPr lang="ko-KR" altLang="en-US" sz="1800" dirty="0" err="1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들어가있으면</a:t>
            </a: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 있는지도 모르고</a:t>
            </a:r>
            <a:endParaRPr lang="ko-KR" altLang="en-US" sz="18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  <a:cs typeface="Dela Gothic One"/>
            </a:endParaRPr>
          </a:p>
        </p:txBody>
      </p:sp>
    </p:spTree>
    <p:extLst>
      <p:ext uri="{BB962C8B-B14F-4D97-AF65-F5344CB8AC3E}">
        <p14:creationId xmlns:p14="http://schemas.microsoft.com/office/powerpoint/2010/main" val="10708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8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주제 선정 이유</a:t>
            </a:r>
          </a:p>
        </p:txBody>
      </p:sp>
      <p:sp>
        <p:nvSpPr>
          <p:cNvPr id="5" name="별: 꼭짓점 7개 4">
            <a:extLst>
              <a:ext uri="{FF2B5EF4-FFF2-40B4-BE49-F238E27FC236}">
                <a16:creationId xmlns:a16="http://schemas.microsoft.com/office/drawing/2014/main" id="{B573A59F-23F7-2500-3C80-468796068AFC}"/>
              </a:ext>
            </a:extLst>
          </p:cNvPr>
          <p:cNvSpPr/>
          <p:nvPr/>
        </p:nvSpPr>
        <p:spPr>
          <a:xfrm rot="-1260000">
            <a:off x="-385024" y="693519"/>
            <a:ext cx="4453758" cy="321222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그래서 준비했습니다!~!</a:t>
            </a:r>
          </a:p>
        </p:txBody>
      </p:sp>
      <p:pic>
        <p:nvPicPr>
          <p:cNvPr id="6" name="그림 5" descr="텍스트, 건물, 실내, 레드이(가) 표시된 사진&#10;&#10;자동 생성된 설명">
            <a:extLst>
              <a:ext uri="{FF2B5EF4-FFF2-40B4-BE49-F238E27FC236}">
                <a16:creationId xmlns:a16="http://schemas.microsoft.com/office/drawing/2014/main" id="{C6C4F575-D4AD-CB66-067E-CDD900EB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29" y="2040321"/>
            <a:ext cx="2899584" cy="3086100"/>
          </a:xfrm>
          <a:prstGeom prst="rect">
            <a:avLst/>
          </a:prstGeom>
        </p:spPr>
      </p:pic>
      <p:sp>
        <p:nvSpPr>
          <p:cNvPr id="7" name="별: 꼭짓점 7개 6">
            <a:extLst>
              <a:ext uri="{FF2B5EF4-FFF2-40B4-BE49-F238E27FC236}">
                <a16:creationId xmlns:a16="http://schemas.microsoft.com/office/drawing/2014/main" id="{DC5752CB-FF00-1155-B80A-30F13F6025DD}"/>
              </a:ext>
            </a:extLst>
          </p:cNvPr>
          <p:cNvSpPr/>
          <p:nvPr/>
        </p:nvSpPr>
        <p:spPr>
          <a:xfrm rot="1680000">
            <a:off x="4883288" y="437329"/>
            <a:ext cx="4453758" cy="321222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그건 바로</a:t>
            </a:r>
            <a:b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</a:br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스마트 우편함! </a:t>
            </a:r>
          </a:p>
        </p:txBody>
      </p:sp>
    </p:spTree>
    <p:extLst>
      <p:ext uri="{BB962C8B-B14F-4D97-AF65-F5344CB8AC3E}">
        <p14:creationId xmlns:p14="http://schemas.microsoft.com/office/powerpoint/2010/main" val="14800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주제 선정 이유</a:t>
            </a:r>
          </a:p>
        </p:txBody>
      </p:sp>
      <p:pic>
        <p:nvPicPr>
          <p:cNvPr id="6" name="그림 5" descr="텍스트, 건물, 실내, 레드이(가) 표시된 사진&#10;&#10;자동 생성된 설명">
            <a:extLst>
              <a:ext uri="{FF2B5EF4-FFF2-40B4-BE49-F238E27FC236}">
                <a16:creationId xmlns:a16="http://schemas.microsoft.com/office/drawing/2014/main" id="{C6C4F575-D4AD-CB66-067E-CDD900EB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60" y="923596"/>
            <a:ext cx="3648446" cy="3880944"/>
          </a:xfrm>
          <a:prstGeom prst="rect">
            <a:avLst/>
          </a:prstGeom>
        </p:spPr>
      </p:pic>
      <p:sp>
        <p:nvSpPr>
          <p:cNvPr id="7" name="별: 꼭짓점 7개 6">
            <a:extLst>
              <a:ext uri="{FF2B5EF4-FFF2-40B4-BE49-F238E27FC236}">
                <a16:creationId xmlns:a16="http://schemas.microsoft.com/office/drawing/2014/main" id="{DC5752CB-FF00-1155-B80A-30F13F6025DD}"/>
              </a:ext>
            </a:extLst>
          </p:cNvPr>
          <p:cNvSpPr/>
          <p:nvPr/>
        </p:nvSpPr>
        <p:spPr>
          <a:xfrm>
            <a:off x="4620529" y="962846"/>
            <a:ext cx="4453758" cy="321222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단돈 39900원!!!</a:t>
            </a:r>
            <a:endParaRPr 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23261-5D5A-E955-803B-E8E49E9C0102}"/>
              </a:ext>
            </a:extLst>
          </p:cNvPr>
          <p:cNvSpPr txBox="1"/>
          <p:nvPr/>
        </p:nvSpPr>
        <p:spPr>
          <a:xfrm>
            <a:off x="707231" y="1421606"/>
            <a:ext cx="817959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네 너무 놀라셨죠?</a:t>
            </a:r>
          </a:p>
          <a:p>
            <a:endParaRPr lang="ko-KR" altLang="en-US" dirty="0"/>
          </a:p>
          <a:p>
            <a:r>
              <a:rPr lang="ko-KR" altLang="en-US" dirty="0"/>
              <a:t>그럼 다시 진행 해보도록 하겠습니다.</a:t>
            </a:r>
          </a:p>
        </p:txBody>
      </p:sp>
    </p:spTree>
    <p:extLst>
      <p:ext uri="{BB962C8B-B14F-4D97-AF65-F5344CB8AC3E}">
        <p14:creationId xmlns:p14="http://schemas.microsoft.com/office/powerpoint/2010/main" val="217283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3-12_14_29_19_video">
            <a:hlinkClick r:id="" action="ppaction://media"/>
            <a:extLst>
              <a:ext uri="{FF2B5EF4-FFF2-40B4-BE49-F238E27FC236}">
                <a16:creationId xmlns:a16="http://schemas.microsoft.com/office/drawing/2014/main" id="{7482EC69-251F-6809-B6B5-D42415611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725" y="352168"/>
            <a:ext cx="8118388" cy="4118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49E290-2287-4F17-E916-569F0CD2C67B}"/>
              </a:ext>
            </a:extLst>
          </p:cNvPr>
          <p:cNvSpPr txBox="1"/>
          <p:nvPr/>
        </p:nvSpPr>
        <p:spPr>
          <a:xfrm>
            <a:off x="524004" y="4527785"/>
            <a:ext cx="54506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100" dirty="0">
                <a:hlinkClick r:id="rId5"/>
              </a:rPr>
              <a:t>https://youtu.be/i6gyzcIRdr0?si=34QYpFWKcB4LuPjP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6328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;p4"/>
          <p:cNvSpPr/>
          <p:nvPr/>
        </p:nvSpPr>
        <p:spPr>
          <a:xfrm rot="5400000">
            <a:off x="2109058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1;p4"/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s" smtClean="0"/>
              <a:pPr algn="r"/>
              <a:t>6</a:t>
            </a:fld>
            <a:endParaRPr lang="es"/>
          </a:p>
        </p:txBody>
      </p:sp>
      <p:sp>
        <p:nvSpPr>
          <p:cNvPr id="7" name="Google Shape;52;p4"/>
          <p:cNvSpPr/>
          <p:nvPr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3;p4"/>
          <p:cNvSpPr/>
          <p:nvPr/>
        </p:nvSpPr>
        <p:spPr>
          <a:xfrm>
            <a:off x="591994" y="380782"/>
            <a:ext cx="8123700" cy="44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55;p4"/>
          <p:cNvGrpSpPr/>
          <p:nvPr/>
        </p:nvGrpSpPr>
        <p:grpSpPr>
          <a:xfrm>
            <a:off x="160282" y="4440651"/>
            <a:ext cx="622499" cy="668111"/>
            <a:chOff x="-78286" y="28621"/>
            <a:chExt cx="2298565" cy="2439002"/>
          </a:xfrm>
        </p:grpSpPr>
        <p:sp>
          <p:nvSpPr>
            <p:cNvPr id="10" name="Google Shape;56;p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;p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;p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;p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;p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;p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;p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;p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;p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;p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;p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;p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;p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;p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;p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;p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;p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;p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;p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;p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;p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주제 선정 이유</a:t>
            </a:r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6" name="Google Shape;621;p21"/>
          <p:cNvSpPr txBox="1">
            <a:spLocks/>
          </p:cNvSpPr>
          <p:nvPr/>
        </p:nvSpPr>
        <p:spPr>
          <a:xfrm>
            <a:off x="4857144" y="2513997"/>
            <a:ext cx="3692972" cy="6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스마트폰 알림 시스템!</a:t>
            </a:r>
            <a:endParaRPr lang="ko-KR" altLang="en-US" sz="280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7" name="Google Shape;621;p21"/>
          <p:cNvSpPr txBox="1">
            <a:spLocks/>
          </p:cNvSpPr>
          <p:nvPr/>
        </p:nvSpPr>
        <p:spPr>
          <a:xfrm>
            <a:off x="5384056" y="3175507"/>
            <a:ext cx="2556543" cy="400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우편 알림을 스마트폰으로 </a:t>
            </a:r>
            <a:endParaRPr lang="ko-KR" altLang="en-US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27" y="1903660"/>
            <a:ext cx="437577" cy="437577"/>
          </a:xfrm>
          <a:prstGeom prst="rect">
            <a:avLst/>
          </a:prstGeom>
        </p:spPr>
      </p:pic>
      <p:sp>
        <p:nvSpPr>
          <p:cNvPr id="113" name="Google Shape;621;p21"/>
          <p:cNvSpPr txBox="1">
            <a:spLocks/>
          </p:cNvSpPr>
          <p:nvPr/>
        </p:nvSpPr>
        <p:spPr>
          <a:xfrm>
            <a:off x="1294851" y="2481152"/>
            <a:ext cx="2379181" cy="6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보안 강화!</a:t>
            </a:r>
            <a:endParaRPr lang="ko-KR" altLang="en-US" sz="280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4" name="Google Shape;621;p21"/>
          <p:cNvSpPr txBox="1">
            <a:spLocks/>
          </p:cNvSpPr>
          <p:nvPr/>
        </p:nvSpPr>
        <p:spPr>
          <a:xfrm>
            <a:off x="1386816" y="3176246"/>
            <a:ext cx="2352906" cy="400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 지문 인식 시스템 탑재</a:t>
            </a:r>
            <a:endParaRPr lang="ko-KR" altLang="en-US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69" y="1903660"/>
            <a:ext cx="437577" cy="4375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D0DF2F-205E-7299-3FCB-568ADF4480C5}"/>
              </a:ext>
            </a:extLst>
          </p:cNvPr>
          <p:cNvSpPr/>
          <p:nvPr/>
        </p:nvSpPr>
        <p:spPr>
          <a:xfrm>
            <a:off x="1061463" y="959890"/>
            <a:ext cx="2302011" cy="442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스마트 우편함이란?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3" grpId="0"/>
      <p:bldP spid="1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기능 구성도</a:t>
            </a:r>
          </a:p>
        </p:txBody>
      </p:sp>
      <p:pic>
        <p:nvPicPr>
          <p:cNvPr id="4" name="그림 3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6FE40CA6-0668-F510-F2D2-FD6EBD0F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2" y="376073"/>
            <a:ext cx="4220870" cy="4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7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A44B8FB7-5133-2E2A-C21B-1E6A4B13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0" y="380673"/>
            <a:ext cx="8119432" cy="4435447"/>
          </a:xfrm>
          <a:prstGeom prst="rect">
            <a:avLst/>
          </a:prstGeom>
        </p:spPr>
      </p:pic>
      <p:sp>
        <p:nvSpPr>
          <p:cNvPr id="72" name="Google Shape;621;p21"/>
          <p:cNvSpPr txBox="1">
            <a:spLocks/>
          </p:cNvSpPr>
          <p:nvPr/>
        </p:nvSpPr>
        <p:spPr>
          <a:xfrm>
            <a:off x="576175" y="460321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IOT 설계도</a:t>
            </a:r>
          </a:p>
        </p:txBody>
      </p:sp>
    </p:spTree>
    <p:extLst>
      <p:ext uri="{BB962C8B-B14F-4D97-AF65-F5344CB8AC3E}">
        <p14:creationId xmlns:p14="http://schemas.microsoft.com/office/powerpoint/2010/main" val="4106147180"/>
      </p:ext>
    </p:extLst>
  </p:cSld>
  <p:clrMapOvr>
    <a:masterClrMapping/>
  </p:clrMapOvr>
</p:sld>
</file>

<file path=ppt/theme/theme1.xml><?xml version="1.0" encoding="utf-8"?>
<a:theme xmlns:a="http://schemas.openxmlformats.org/drawingml/2006/main" name="0100_Colby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29FAA"/>
      </a:accent1>
      <a:accent2>
        <a:srgbClr val="F1E6E2"/>
      </a:accent2>
      <a:accent3>
        <a:srgbClr val="BEACA8"/>
      </a:accent3>
      <a:accent4>
        <a:srgbClr val="D1C5C7"/>
      </a:accent4>
      <a:accent5>
        <a:srgbClr val="888888"/>
      </a:accent5>
      <a:accent6>
        <a:srgbClr val="70788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211</Words>
  <Application>Microsoft Office PowerPoint</Application>
  <PresentationFormat>화면 슬라이드 쇼(16:9)</PresentationFormat>
  <Paragraphs>111</Paragraphs>
  <Slides>23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0100_Colby_Template_SlidesMania</vt:lpstr>
      <vt:lpstr>IOT_PROJECT 스마트 우편함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creator>user</dc:creator>
  <cp:lastModifiedBy>user</cp:lastModifiedBy>
  <cp:revision>882</cp:revision>
  <dcterms:modified xsi:type="dcterms:W3CDTF">2024-03-13T00:50:16Z</dcterms:modified>
  <cp:version/>
</cp:coreProperties>
</file>